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30" r:id="rId2"/>
    <p:sldId id="345" r:id="rId3"/>
    <p:sldId id="334" r:id="rId4"/>
    <p:sldId id="350" r:id="rId5"/>
    <p:sldId id="360" r:id="rId6"/>
    <p:sldId id="361" r:id="rId7"/>
    <p:sldId id="362" r:id="rId8"/>
    <p:sldId id="363" r:id="rId9"/>
    <p:sldId id="349" r:id="rId10"/>
    <p:sldId id="341" r:id="rId11"/>
    <p:sldId id="336" r:id="rId12"/>
    <p:sldId id="333" r:id="rId13"/>
    <p:sldId id="335" r:id="rId14"/>
    <p:sldId id="347" r:id="rId15"/>
    <p:sldId id="340" r:id="rId16"/>
    <p:sldId id="355" r:id="rId17"/>
    <p:sldId id="364" r:id="rId18"/>
    <p:sldId id="346" r:id="rId19"/>
    <p:sldId id="342" r:id="rId20"/>
    <p:sldId id="359" r:id="rId21"/>
    <p:sldId id="337" r:id="rId22"/>
    <p:sldId id="338" r:id="rId23"/>
    <p:sldId id="339" r:id="rId24"/>
    <p:sldId id="343" r:id="rId25"/>
    <p:sldId id="344" r:id="rId26"/>
    <p:sldId id="357" r:id="rId27"/>
    <p:sldId id="353" r:id="rId28"/>
    <p:sldId id="354" r:id="rId29"/>
    <p:sldId id="348" r:id="rId30"/>
  </p:sldIdLst>
  <p:sldSz cx="15079663" cy="1130935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1000"/>
    <a:srgbClr val="2C303C"/>
    <a:srgbClr val="0000FF"/>
    <a:srgbClr val="E31837"/>
    <a:srgbClr val="C82300"/>
    <a:srgbClr val="FFFFFF"/>
    <a:srgbClr val="E9E3D8"/>
    <a:srgbClr val="EFEEED"/>
    <a:srgbClr val="9C9695"/>
    <a:srgbClr val="8316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3141" autoAdjust="0"/>
  </p:normalViewPr>
  <p:slideViewPr>
    <p:cSldViewPr>
      <p:cViewPr varScale="1">
        <p:scale>
          <a:sx n="66" d="100"/>
          <a:sy n="66" d="100"/>
        </p:scale>
        <p:origin x="1632" y="84"/>
      </p:cViewPr>
      <p:guideLst>
        <p:guide orient="horz" pos="2880"/>
        <p:guide pos="162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8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987" cy="465865"/>
          </a:xfrm>
          <a:prstGeom prst="rect">
            <a:avLst/>
          </a:prstGeom>
        </p:spPr>
        <p:txBody>
          <a:bodyPr vert="horz" lIns="47467" tIns="23733" rIns="47467" bIns="23733" rtlCol="0"/>
          <a:lstStyle>
            <a:lvl1pPr algn="l">
              <a:defRPr sz="6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52" y="0"/>
            <a:ext cx="3037987" cy="465865"/>
          </a:xfrm>
          <a:prstGeom prst="rect">
            <a:avLst/>
          </a:prstGeom>
        </p:spPr>
        <p:txBody>
          <a:bodyPr vert="horz" lIns="47467" tIns="23733" rIns="47467" bIns="23733" rtlCol="0"/>
          <a:lstStyle>
            <a:lvl1pPr algn="r">
              <a:defRPr sz="600"/>
            </a:lvl1pPr>
          </a:lstStyle>
          <a:p>
            <a:fld id="{64623462-CA8C-3341-B1B6-518F155ACD5F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59690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7467" tIns="23733" rIns="47467" bIns="237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819" y="3864836"/>
            <a:ext cx="5608763" cy="5202964"/>
          </a:xfrm>
          <a:prstGeom prst="rect">
            <a:avLst/>
          </a:prstGeom>
        </p:spPr>
        <p:txBody>
          <a:bodyPr vert="horz" lIns="47467" tIns="23733" rIns="47467" bIns="2373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537"/>
            <a:ext cx="3037987" cy="465864"/>
          </a:xfrm>
          <a:prstGeom prst="rect">
            <a:avLst/>
          </a:prstGeom>
        </p:spPr>
        <p:txBody>
          <a:bodyPr vert="horz" lIns="47467" tIns="23733" rIns="47467" bIns="23733" rtlCol="0" anchor="b"/>
          <a:lstStyle>
            <a:lvl1pPr algn="l">
              <a:defRPr sz="6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52" y="8830537"/>
            <a:ext cx="3037987" cy="465864"/>
          </a:xfrm>
          <a:prstGeom prst="rect">
            <a:avLst/>
          </a:prstGeom>
        </p:spPr>
        <p:txBody>
          <a:bodyPr vert="horz" lIns="47467" tIns="23733" rIns="47467" bIns="23733" rtlCol="0" anchor="b"/>
          <a:lstStyle>
            <a:lvl1pPr algn="r">
              <a:defRPr sz="600"/>
            </a:lvl1pPr>
          </a:lstStyle>
          <a:p>
            <a:fld id="{C5280930-CFB0-8843-A807-03B8D466A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80930-CFB0-8843-A807-03B8D466A9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62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80930-CFB0-8843-A807-03B8D466A97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45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80930-CFB0-8843-A807-03B8D466A97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49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80930-CFB0-8843-A807-03B8D466A97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91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80930-CFB0-8843-A807-03B8D466A97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49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80930-CFB0-8843-A807-03B8D466A97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58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80930-CFB0-8843-A807-03B8D466A97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34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80930-CFB0-8843-A807-03B8D466A97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488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EE731-F2ED-A051-EBB4-F0D614E2E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8D7FCB-928C-9CE9-3B86-0842FAF88E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412E31-3985-0ED4-7E1C-FB4E2B9D4F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D75447-F75E-B1C0-CFEA-FB83CFEA7A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80930-CFB0-8843-A807-03B8D466A97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23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80930-CFB0-8843-A807-03B8D466A97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410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80930-CFB0-8843-A807-03B8D466A97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49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80930-CFB0-8843-A807-03B8D466A9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384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80930-CFB0-8843-A807-03B8D466A97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000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80930-CFB0-8843-A807-03B8D466A97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152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80930-CFB0-8843-A807-03B8D466A97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046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80930-CFB0-8843-A807-03B8D466A97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165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80930-CFB0-8843-A807-03B8D466A97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192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80930-CFB0-8843-A807-03B8D466A97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423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80930-CFB0-8843-A807-03B8D466A97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161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80930-CFB0-8843-A807-03B8D466A97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157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7466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80930-CFB0-8843-A807-03B8D466A97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767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80930-CFB0-8843-A807-03B8D466A97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12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80930-CFB0-8843-A807-03B8D466A9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74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80930-CFB0-8843-A807-03B8D466A9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05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3011F-0025-3E97-3798-FD799331D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E5CB81-22FF-64E4-C85B-65DED51C23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70C6AA-C6DE-15FC-D366-5633457500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639D51-E7F8-21B2-D5C7-8C24AFA7F8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80930-CFB0-8843-A807-03B8D466A9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25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73302-9D37-A842-1476-C4F08D195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35C297-CED9-6C2D-A559-A963B58347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2E9ACA-AC1B-8287-8FD0-028A4FDC56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3766F3-9349-B230-D01F-9767FD8576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80930-CFB0-8843-A807-03B8D466A9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25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E469B-2FEA-5AF7-A546-440B4D852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C11609-744C-7D69-F4B3-F79C7BF2C1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5172C0-2AF4-828E-93DD-7010B3BFF7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61BBA0-2E12-BC8B-7870-97755FDE36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80930-CFB0-8843-A807-03B8D466A9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24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1D9A2-1E52-EDC4-9032-0ABA03FEE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E64D24-E4AD-3F97-305D-4444E29AA6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5D114E-8C80-2E37-5AE2-93F45E287A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4986E4-C1B6-947E-9137-9EA04A64CB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80930-CFB0-8843-A807-03B8D466A9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53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80930-CFB0-8843-A807-03B8D466A9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18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4ECA7031-1C4B-F949-9A78-4B9E4C92CE19}"/>
              </a:ext>
            </a:extLst>
          </p:cNvPr>
          <p:cNvSpPr txBox="1">
            <a:spLocks/>
          </p:cNvSpPr>
          <p:nvPr userDrawn="1"/>
        </p:nvSpPr>
        <p:spPr>
          <a:xfrm>
            <a:off x="1380796" y="3521075"/>
            <a:ext cx="10001112" cy="404857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2800" kern="0" dirty="0">
              <a:solidFill>
                <a:schemeClr val="bg1"/>
              </a:solidFill>
              <a:latin typeface="Agenda" panose="02000603040000020004" pitchFamily="2" charset="77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5FD03AE-E28E-7B42-8CDC-91F7FE44F01D}"/>
              </a:ext>
            </a:extLst>
          </p:cNvPr>
          <p:cNvGrpSpPr/>
          <p:nvPr/>
        </p:nvGrpSpPr>
        <p:grpSpPr>
          <a:xfrm>
            <a:off x="10359231" y="9480727"/>
            <a:ext cx="4000941" cy="974549"/>
            <a:chOff x="14056678" y="9480726"/>
            <a:chExt cx="2844430" cy="721089"/>
          </a:xfrm>
        </p:grpSpPr>
        <p:sp>
          <p:nvSpPr>
            <p:cNvPr id="24" name="object 7">
              <a:extLst>
                <a:ext uri="{FF2B5EF4-FFF2-40B4-BE49-F238E27FC236}">
                  <a16:creationId xmlns:a16="http://schemas.microsoft.com/office/drawing/2014/main" id="{A6F6004E-5277-7B4F-80C0-D87EE3D2277F}"/>
                </a:ext>
              </a:extLst>
            </p:cNvPr>
            <p:cNvSpPr/>
            <p:nvPr/>
          </p:nvSpPr>
          <p:spPr>
            <a:xfrm>
              <a:off x="15034479" y="9752423"/>
              <a:ext cx="229870" cy="337185"/>
            </a:xfrm>
            <a:custGeom>
              <a:avLst/>
              <a:gdLst/>
              <a:ahLst/>
              <a:cxnLst/>
              <a:rect l="l" t="t" r="r" b="b"/>
              <a:pathLst>
                <a:path w="229869" h="337184">
                  <a:moveTo>
                    <a:pt x="7518" y="28177"/>
                  </a:moveTo>
                  <a:lnTo>
                    <a:pt x="6889" y="30690"/>
                  </a:lnTo>
                  <a:lnTo>
                    <a:pt x="6889" y="31946"/>
                  </a:lnTo>
                  <a:lnTo>
                    <a:pt x="10020" y="33810"/>
                  </a:lnTo>
                  <a:lnTo>
                    <a:pt x="16282" y="35695"/>
                  </a:lnTo>
                  <a:lnTo>
                    <a:pt x="29349" y="42792"/>
                  </a:lnTo>
                  <a:lnTo>
                    <a:pt x="36718" y="56756"/>
                  </a:lnTo>
                  <a:lnTo>
                    <a:pt x="39977" y="77879"/>
                  </a:lnTo>
                  <a:lnTo>
                    <a:pt x="40710" y="106457"/>
                  </a:lnTo>
                  <a:lnTo>
                    <a:pt x="40710" y="256138"/>
                  </a:lnTo>
                  <a:lnTo>
                    <a:pt x="34837" y="309761"/>
                  </a:lnTo>
                  <a:lnTo>
                    <a:pt x="2502" y="332544"/>
                  </a:lnTo>
                  <a:lnTo>
                    <a:pt x="0" y="333790"/>
                  </a:lnTo>
                  <a:lnTo>
                    <a:pt x="0" y="336303"/>
                  </a:lnTo>
                  <a:lnTo>
                    <a:pt x="2502" y="336921"/>
                  </a:lnTo>
                  <a:lnTo>
                    <a:pt x="5633" y="336921"/>
                  </a:lnTo>
                  <a:lnTo>
                    <a:pt x="27866" y="335984"/>
                  </a:lnTo>
                  <a:lnTo>
                    <a:pt x="48436" y="335340"/>
                  </a:lnTo>
                  <a:lnTo>
                    <a:pt x="72647" y="335047"/>
                  </a:lnTo>
                  <a:lnTo>
                    <a:pt x="147178" y="335047"/>
                  </a:lnTo>
                  <a:lnTo>
                    <a:pt x="147178" y="333790"/>
                  </a:lnTo>
                  <a:lnTo>
                    <a:pt x="145294" y="332544"/>
                  </a:lnTo>
                  <a:lnTo>
                    <a:pt x="140906" y="331288"/>
                  </a:lnTo>
                  <a:lnTo>
                    <a:pt x="121591" y="322452"/>
                  </a:lnTo>
                  <a:lnTo>
                    <a:pt x="110847" y="306160"/>
                  </a:lnTo>
                  <a:lnTo>
                    <a:pt x="106209" y="283645"/>
                  </a:lnTo>
                  <a:lnTo>
                    <a:pt x="105211" y="256138"/>
                  </a:lnTo>
                  <a:lnTo>
                    <a:pt x="105211" y="140906"/>
                  </a:lnTo>
                  <a:lnTo>
                    <a:pt x="109486" y="110233"/>
                  </a:lnTo>
                  <a:lnTo>
                    <a:pt x="119293" y="87672"/>
                  </a:lnTo>
                  <a:lnTo>
                    <a:pt x="101452" y="87672"/>
                  </a:lnTo>
                  <a:lnTo>
                    <a:pt x="101452" y="28805"/>
                  </a:lnTo>
                  <a:lnTo>
                    <a:pt x="15653" y="28805"/>
                  </a:lnTo>
                  <a:lnTo>
                    <a:pt x="7518" y="28177"/>
                  </a:lnTo>
                  <a:close/>
                </a:path>
                <a:path w="229869" h="337184">
                  <a:moveTo>
                    <a:pt x="147178" y="335047"/>
                  </a:moveTo>
                  <a:lnTo>
                    <a:pt x="72647" y="335047"/>
                  </a:lnTo>
                  <a:lnTo>
                    <a:pt x="97425" y="335340"/>
                  </a:lnTo>
                  <a:lnTo>
                    <a:pt x="142163" y="336921"/>
                  </a:lnTo>
                  <a:lnTo>
                    <a:pt x="147178" y="336921"/>
                  </a:lnTo>
                  <a:lnTo>
                    <a:pt x="147178" y="335047"/>
                  </a:lnTo>
                  <a:close/>
                </a:path>
                <a:path w="229869" h="337184">
                  <a:moveTo>
                    <a:pt x="229835" y="0"/>
                  </a:moveTo>
                  <a:lnTo>
                    <a:pt x="188571" y="5329"/>
                  </a:lnTo>
                  <a:lnTo>
                    <a:pt x="153353" y="23402"/>
                  </a:lnTo>
                  <a:lnTo>
                    <a:pt x="124595" y="51692"/>
                  </a:lnTo>
                  <a:lnTo>
                    <a:pt x="102708" y="87672"/>
                  </a:lnTo>
                  <a:lnTo>
                    <a:pt x="119293" y="87672"/>
                  </a:lnTo>
                  <a:lnTo>
                    <a:pt x="121569" y="82435"/>
                  </a:lnTo>
                  <a:lnTo>
                    <a:pt x="140347" y="62269"/>
                  </a:lnTo>
                  <a:lnTo>
                    <a:pt x="164707" y="54490"/>
                  </a:lnTo>
                  <a:lnTo>
                    <a:pt x="207618" y="54490"/>
                  </a:lnTo>
                  <a:lnTo>
                    <a:pt x="229835" y="0"/>
                  </a:lnTo>
                  <a:close/>
                </a:path>
                <a:path w="229869" h="337184">
                  <a:moveTo>
                    <a:pt x="207618" y="54490"/>
                  </a:moveTo>
                  <a:lnTo>
                    <a:pt x="164707" y="54490"/>
                  </a:lnTo>
                  <a:lnTo>
                    <a:pt x="174825" y="54910"/>
                  </a:lnTo>
                  <a:lnTo>
                    <a:pt x="185062" y="56445"/>
                  </a:lnTo>
                  <a:lnTo>
                    <a:pt x="194827" y="59508"/>
                  </a:lnTo>
                  <a:lnTo>
                    <a:pt x="203533" y="64511"/>
                  </a:lnTo>
                  <a:lnTo>
                    <a:pt x="207618" y="54490"/>
                  </a:lnTo>
                  <a:close/>
                </a:path>
                <a:path w="229869" h="337184">
                  <a:moveTo>
                    <a:pt x="101452" y="6889"/>
                  </a:moveTo>
                  <a:lnTo>
                    <a:pt x="81686" y="13376"/>
                  </a:lnTo>
                  <a:lnTo>
                    <a:pt x="61685" y="18865"/>
                  </a:lnTo>
                  <a:lnTo>
                    <a:pt x="41215" y="23534"/>
                  </a:lnTo>
                  <a:lnTo>
                    <a:pt x="20041" y="27559"/>
                  </a:lnTo>
                  <a:lnTo>
                    <a:pt x="15653" y="28805"/>
                  </a:lnTo>
                  <a:lnTo>
                    <a:pt x="101452" y="28805"/>
                  </a:lnTo>
                  <a:lnTo>
                    <a:pt x="101452" y="68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5" name="object 8">
              <a:extLst>
                <a:ext uri="{FF2B5EF4-FFF2-40B4-BE49-F238E27FC236}">
                  <a16:creationId xmlns:a16="http://schemas.microsoft.com/office/drawing/2014/main" id="{2347EEF2-1993-8445-8228-198F46BDA578}"/>
                </a:ext>
              </a:extLst>
            </p:cNvPr>
            <p:cNvSpPr/>
            <p:nvPr/>
          </p:nvSpPr>
          <p:spPr>
            <a:xfrm>
              <a:off x="15288744" y="9687915"/>
              <a:ext cx="180975" cy="400050"/>
            </a:xfrm>
            <a:custGeom>
              <a:avLst/>
              <a:gdLst/>
              <a:ahLst/>
              <a:cxnLst/>
              <a:rect l="l" t="t" r="r" b="b"/>
              <a:pathLst>
                <a:path w="180975" h="400050">
                  <a:moveTo>
                    <a:pt x="111473" y="109598"/>
                  </a:moveTo>
                  <a:lnTo>
                    <a:pt x="46961" y="109598"/>
                  </a:lnTo>
                  <a:lnTo>
                    <a:pt x="46961" y="353842"/>
                  </a:lnTo>
                  <a:lnTo>
                    <a:pt x="48606" y="369880"/>
                  </a:lnTo>
                  <a:lnTo>
                    <a:pt x="53540" y="382570"/>
                  </a:lnTo>
                  <a:lnTo>
                    <a:pt x="61760" y="392325"/>
                  </a:lnTo>
                  <a:lnTo>
                    <a:pt x="73264" y="399558"/>
                  </a:lnTo>
                  <a:lnTo>
                    <a:pt x="154686" y="399558"/>
                  </a:lnTo>
                  <a:lnTo>
                    <a:pt x="159063" y="398930"/>
                  </a:lnTo>
                  <a:lnTo>
                    <a:pt x="159063" y="395171"/>
                  </a:lnTo>
                  <a:lnTo>
                    <a:pt x="156560" y="394542"/>
                  </a:lnTo>
                  <a:lnTo>
                    <a:pt x="151545" y="392668"/>
                  </a:lnTo>
                  <a:lnTo>
                    <a:pt x="136833" y="385034"/>
                  </a:lnTo>
                  <a:lnTo>
                    <a:pt x="123997" y="368709"/>
                  </a:lnTo>
                  <a:lnTo>
                    <a:pt x="114917" y="338059"/>
                  </a:lnTo>
                  <a:lnTo>
                    <a:pt x="111473" y="287446"/>
                  </a:lnTo>
                  <a:lnTo>
                    <a:pt x="111473" y="109598"/>
                  </a:lnTo>
                  <a:close/>
                </a:path>
                <a:path w="180975" h="400050">
                  <a:moveTo>
                    <a:pt x="111473" y="0"/>
                  </a:moveTo>
                  <a:lnTo>
                    <a:pt x="105829" y="0"/>
                  </a:lnTo>
                  <a:lnTo>
                    <a:pt x="103326" y="1874"/>
                  </a:lnTo>
                  <a:lnTo>
                    <a:pt x="101452" y="6261"/>
                  </a:lnTo>
                  <a:lnTo>
                    <a:pt x="82800" y="38478"/>
                  </a:lnTo>
                  <a:lnTo>
                    <a:pt x="61682" y="63884"/>
                  </a:lnTo>
                  <a:lnTo>
                    <a:pt x="38214" y="82710"/>
                  </a:lnTo>
                  <a:lnTo>
                    <a:pt x="12512" y="95190"/>
                  </a:lnTo>
                  <a:lnTo>
                    <a:pt x="5005" y="98321"/>
                  </a:lnTo>
                  <a:lnTo>
                    <a:pt x="0" y="100834"/>
                  </a:lnTo>
                  <a:lnTo>
                    <a:pt x="0" y="107096"/>
                  </a:lnTo>
                  <a:lnTo>
                    <a:pt x="2502" y="109598"/>
                  </a:lnTo>
                  <a:lnTo>
                    <a:pt x="176591" y="109598"/>
                  </a:lnTo>
                  <a:lnTo>
                    <a:pt x="180978" y="89557"/>
                  </a:lnTo>
                  <a:lnTo>
                    <a:pt x="111473" y="89557"/>
                  </a:lnTo>
                  <a:lnTo>
                    <a:pt x="1114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6" name="object 9">
              <a:extLst>
                <a:ext uri="{FF2B5EF4-FFF2-40B4-BE49-F238E27FC236}">
                  <a16:creationId xmlns:a16="http://schemas.microsoft.com/office/drawing/2014/main" id="{EA645CD1-BB11-1F4D-9A32-53616B671D75}"/>
                </a:ext>
              </a:extLst>
            </p:cNvPr>
            <p:cNvSpPr/>
            <p:nvPr/>
          </p:nvSpPr>
          <p:spPr>
            <a:xfrm>
              <a:off x="15516057" y="9633435"/>
              <a:ext cx="143510" cy="455930"/>
            </a:xfrm>
            <a:custGeom>
              <a:avLst/>
              <a:gdLst/>
              <a:ahLst/>
              <a:cxnLst/>
              <a:rect l="l" t="t" r="r" b="b"/>
              <a:pathLst>
                <a:path w="143509" h="455929">
                  <a:moveTo>
                    <a:pt x="103954" y="0"/>
                  </a:moveTo>
                  <a:lnTo>
                    <a:pt x="60829" y="10959"/>
                  </a:lnTo>
                  <a:lnTo>
                    <a:pt x="18166" y="20041"/>
                  </a:lnTo>
                  <a:lnTo>
                    <a:pt x="8764" y="21297"/>
                  </a:lnTo>
                  <a:lnTo>
                    <a:pt x="8764" y="26931"/>
                  </a:lnTo>
                  <a:lnTo>
                    <a:pt x="14407" y="28805"/>
                  </a:lnTo>
                  <a:lnTo>
                    <a:pt x="18166" y="29433"/>
                  </a:lnTo>
                  <a:lnTo>
                    <a:pt x="28097" y="33676"/>
                  </a:lnTo>
                  <a:lnTo>
                    <a:pt x="34680" y="42270"/>
                  </a:lnTo>
                  <a:lnTo>
                    <a:pt x="38329" y="56032"/>
                  </a:lnTo>
                  <a:lnTo>
                    <a:pt x="39454" y="75777"/>
                  </a:lnTo>
                  <a:lnTo>
                    <a:pt x="39454" y="375119"/>
                  </a:lnTo>
                  <a:lnTo>
                    <a:pt x="34525" y="422091"/>
                  </a:lnTo>
                  <a:lnTo>
                    <a:pt x="3759" y="450279"/>
                  </a:lnTo>
                  <a:lnTo>
                    <a:pt x="1256" y="451525"/>
                  </a:lnTo>
                  <a:lnTo>
                    <a:pt x="0" y="452771"/>
                  </a:lnTo>
                  <a:lnTo>
                    <a:pt x="0" y="455912"/>
                  </a:lnTo>
                  <a:lnTo>
                    <a:pt x="6261" y="455912"/>
                  </a:lnTo>
                  <a:lnTo>
                    <a:pt x="27792" y="454975"/>
                  </a:lnTo>
                  <a:lnTo>
                    <a:pt x="47567" y="454331"/>
                  </a:lnTo>
                  <a:lnTo>
                    <a:pt x="71390" y="454038"/>
                  </a:lnTo>
                  <a:lnTo>
                    <a:pt x="143419" y="454038"/>
                  </a:lnTo>
                  <a:lnTo>
                    <a:pt x="143419" y="452771"/>
                  </a:lnTo>
                  <a:lnTo>
                    <a:pt x="142163" y="451525"/>
                  </a:lnTo>
                  <a:lnTo>
                    <a:pt x="139660" y="450279"/>
                  </a:lnTo>
                  <a:lnTo>
                    <a:pt x="119813" y="439065"/>
                  </a:lnTo>
                  <a:lnTo>
                    <a:pt x="109124" y="423034"/>
                  </a:lnTo>
                  <a:lnTo>
                    <a:pt x="104777" y="401835"/>
                  </a:lnTo>
                  <a:lnTo>
                    <a:pt x="103954" y="375119"/>
                  </a:lnTo>
                  <a:lnTo>
                    <a:pt x="103954" y="0"/>
                  </a:lnTo>
                  <a:close/>
                </a:path>
                <a:path w="143509" h="455929">
                  <a:moveTo>
                    <a:pt x="143419" y="454038"/>
                  </a:moveTo>
                  <a:lnTo>
                    <a:pt x="71390" y="454038"/>
                  </a:lnTo>
                  <a:lnTo>
                    <a:pt x="101139" y="454331"/>
                  </a:lnTo>
                  <a:lnTo>
                    <a:pt x="121023" y="454975"/>
                  </a:lnTo>
                  <a:lnTo>
                    <a:pt x="137775" y="455912"/>
                  </a:lnTo>
                  <a:lnTo>
                    <a:pt x="140278" y="455912"/>
                  </a:lnTo>
                  <a:lnTo>
                    <a:pt x="143419" y="455295"/>
                  </a:lnTo>
                  <a:lnTo>
                    <a:pt x="143419" y="4540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7" name="object 10">
              <a:extLst>
                <a:ext uri="{FF2B5EF4-FFF2-40B4-BE49-F238E27FC236}">
                  <a16:creationId xmlns:a16="http://schemas.microsoft.com/office/drawing/2014/main" id="{F388FD3B-DA59-7D48-AB0C-8575F452DADF}"/>
                </a:ext>
              </a:extLst>
            </p:cNvPr>
            <p:cNvSpPr/>
            <p:nvPr/>
          </p:nvSpPr>
          <p:spPr>
            <a:xfrm>
              <a:off x="15695175" y="9752414"/>
              <a:ext cx="340360" cy="344805"/>
            </a:xfrm>
            <a:custGeom>
              <a:avLst/>
              <a:gdLst/>
              <a:ahLst/>
              <a:cxnLst/>
              <a:rect l="l" t="t" r="r" b="b"/>
              <a:pathLst>
                <a:path w="340359" h="344804">
                  <a:moveTo>
                    <a:pt x="239065" y="11905"/>
                  </a:moveTo>
                  <a:lnTo>
                    <a:pt x="155304" y="11905"/>
                  </a:lnTo>
                  <a:lnTo>
                    <a:pt x="196277" y="19498"/>
                  </a:lnTo>
                  <a:lnTo>
                    <a:pt x="224745" y="40713"/>
                  </a:lnTo>
                  <a:lnTo>
                    <a:pt x="241353" y="73201"/>
                  </a:lnTo>
                  <a:lnTo>
                    <a:pt x="246746" y="114614"/>
                  </a:lnTo>
                  <a:lnTo>
                    <a:pt x="246746" y="135273"/>
                  </a:lnTo>
                  <a:lnTo>
                    <a:pt x="211040" y="135273"/>
                  </a:lnTo>
                  <a:lnTo>
                    <a:pt x="172579" y="136409"/>
                  </a:lnTo>
                  <a:lnTo>
                    <a:pt x="127105" y="141234"/>
                  </a:lnTo>
                  <a:lnTo>
                    <a:pt x="80865" y="151869"/>
                  </a:lnTo>
                  <a:lnTo>
                    <a:pt x="40103" y="170438"/>
                  </a:lnTo>
                  <a:lnTo>
                    <a:pt x="11066" y="199063"/>
                  </a:lnTo>
                  <a:lnTo>
                    <a:pt x="0" y="239867"/>
                  </a:lnTo>
                  <a:lnTo>
                    <a:pt x="11488" y="287646"/>
                  </a:lnTo>
                  <a:lnTo>
                    <a:pt x="41646" y="320104"/>
                  </a:lnTo>
                  <a:lnTo>
                    <a:pt x="84014" y="338588"/>
                  </a:lnTo>
                  <a:lnTo>
                    <a:pt x="132132" y="344450"/>
                  </a:lnTo>
                  <a:lnTo>
                    <a:pt x="170054" y="340135"/>
                  </a:lnTo>
                  <a:lnTo>
                    <a:pt x="196955" y="328785"/>
                  </a:lnTo>
                  <a:lnTo>
                    <a:pt x="150299" y="328785"/>
                  </a:lnTo>
                  <a:lnTo>
                    <a:pt x="119408" y="322886"/>
                  </a:lnTo>
                  <a:lnTo>
                    <a:pt x="94795" y="306480"/>
                  </a:lnTo>
                  <a:lnTo>
                    <a:pt x="78519" y="281501"/>
                  </a:lnTo>
                  <a:lnTo>
                    <a:pt x="72636" y="249887"/>
                  </a:lnTo>
                  <a:lnTo>
                    <a:pt x="84555" y="198964"/>
                  </a:lnTo>
                  <a:lnTo>
                    <a:pt x="115849" y="167532"/>
                  </a:lnTo>
                  <a:lnTo>
                    <a:pt x="159827" y="151601"/>
                  </a:lnTo>
                  <a:lnTo>
                    <a:pt x="209794" y="147178"/>
                  </a:lnTo>
                  <a:lnTo>
                    <a:pt x="311247" y="147178"/>
                  </a:lnTo>
                  <a:lnTo>
                    <a:pt x="311247" y="104593"/>
                  </a:lnTo>
                  <a:lnTo>
                    <a:pt x="302859" y="63415"/>
                  </a:lnTo>
                  <a:lnTo>
                    <a:pt x="280221" y="33688"/>
                  </a:lnTo>
                  <a:lnTo>
                    <a:pt x="247123" y="14091"/>
                  </a:lnTo>
                  <a:lnTo>
                    <a:pt x="239065" y="11905"/>
                  </a:lnTo>
                  <a:close/>
                </a:path>
                <a:path w="340359" h="344804">
                  <a:moveTo>
                    <a:pt x="311247" y="271174"/>
                  </a:moveTo>
                  <a:lnTo>
                    <a:pt x="249248" y="271174"/>
                  </a:lnTo>
                  <a:lnTo>
                    <a:pt x="250902" y="287646"/>
                  </a:lnTo>
                  <a:lnTo>
                    <a:pt x="253942" y="303815"/>
                  </a:lnTo>
                  <a:lnTo>
                    <a:pt x="258404" y="319698"/>
                  </a:lnTo>
                  <a:lnTo>
                    <a:pt x="264274" y="335057"/>
                  </a:lnTo>
                  <a:lnTo>
                    <a:pt x="336293" y="335057"/>
                  </a:lnTo>
                  <a:lnTo>
                    <a:pt x="340052" y="334429"/>
                  </a:lnTo>
                  <a:lnTo>
                    <a:pt x="340052" y="330670"/>
                  </a:lnTo>
                  <a:lnTo>
                    <a:pt x="337549" y="330670"/>
                  </a:lnTo>
                  <a:lnTo>
                    <a:pt x="333790" y="328785"/>
                  </a:lnTo>
                  <a:lnTo>
                    <a:pt x="322078" y="320459"/>
                  </a:lnTo>
                  <a:lnTo>
                    <a:pt x="315239" y="309138"/>
                  </a:lnTo>
                  <a:lnTo>
                    <a:pt x="312039" y="295589"/>
                  </a:lnTo>
                  <a:lnTo>
                    <a:pt x="311345" y="282444"/>
                  </a:lnTo>
                  <a:lnTo>
                    <a:pt x="311247" y="271174"/>
                  </a:lnTo>
                  <a:close/>
                </a:path>
                <a:path w="340359" h="344804">
                  <a:moveTo>
                    <a:pt x="311247" y="147178"/>
                  </a:moveTo>
                  <a:lnTo>
                    <a:pt x="246746" y="147178"/>
                  </a:lnTo>
                  <a:lnTo>
                    <a:pt x="246746" y="191009"/>
                  </a:lnTo>
                  <a:lnTo>
                    <a:pt x="242069" y="237902"/>
                  </a:lnTo>
                  <a:lnTo>
                    <a:pt x="226236" y="282444"/>
                  </a:lnTo>
                  <a:lnTo>
                    <a:pt x="196547" y="315713"/>
                  </a:lnTo>
                  <a:lnTo>
                    <a:pt x="150299" y="328785"/>
                  </a:lnTo>
                  <a:lnTo>
                    <a:pt x="196955" y="328785"/>
                  </a:lnTo>
                  <a:lnTo>
                    <a:pt x="201575" y="326836"/>
                  </a:lnTo>
                  <a:lnTo>
                    <a:pt x="227338" y="304026"/>
                  </a:lnTo>
                  <a:lnTo>
                    <a:pt x="247992" y="271174"/>
                  </a:lnTo>
                  <a:lnTo>
                    <a:pt x="311247" y="271174"/>
                  </a:lnTo>
                  <a:lnTo>
                    <a:pt x="311247" y="147178"/>
                  </a:lnTo>
                  <a:close/>
                </a:path>
                <a:path w="340359" h="344804">
                  <a:moveTo>
                    <a:pt x="164696" y="0"/>
                  </a:moveTo>
                  <a:lnTo>
                    <a:pt x="125316" y="1107"/>
                  </a:lnTo>
                  <a:lnTo>
                    <a:pt x="89160" y="5563"/>
                  </a:lnTo>
                  <a:lnTo>
                    <a:pt x="53824" y="15067"/>
                  </a:lnTo>
                  <a:lnTo>
                    <a:pt x="16900" y="31318"/>
                  </a:lnTo>
                  <a:lnTo>
                    <a:pt x="33182" y="87683"/>
                  </a:lnTo>
                  <a:lnTo>
                    <a:pt x="34438" y="91442"/>
                  </a:lnTo>
                  <a:lnTo>
                    <a:pt x="35066" y="94573"/>
                  </a:lnTo>
                  <a:lnTo>
                    <a:pt x="37569" y="94573"/>
                  </a:lnTo>
                  <a:lnTo>
                    <a:pt x="38826" y="89557"/>
                  </a:lnTo>
                  <a:lnTo>
                    <a:pt x="41328" y="83924"/>
                  </a:lnTo>
                  <a:lnTo>
                    <a:pt x="60546" y="49422"/>
                  </a:lnTo>
                  <a:lnTo>
                    <a:pt x="85166" y="27249"/>
                  </a:lnTo>
                  <a:lnTo>
                    <a:pt x="116361" y="15408"/>
                  </a:lnTo>
                  <a:lnTo>
                    <a:pt x="155304" y="11905"/>
                  </a:lnTo>
                  <a:lnTo>
                    <a:pt x="239065" y="11905"/>
                  </a:lnTo>
                  <a:lnTo>
                    <a:pt x="207351" y="3302"/>
                  </a:lnTo>
                  <a:lnTo>
                    <a:pt x="1646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8" name="object 11">
              <a:extLst>
                <a:ext uri="{FF2B5EF4-FFF2-40B4-BE49-F238E27FC236}">
                  <a16:creationId xmlns:a16="http://schemas.microsoft.com/office/drawing/2014/main" id="{6BB3FDA4-E27F-6848-A7F6-075FC8F2AEA8}"/>
                </a:ext>
              </a:extLst>
            </p:cNvPr>
            <p:cNvSpPr/>
            <p:nvPr/>
          </p:nvSpPr>
          <p:spPr>
            <a:xfrm>
              <a:off x="16078435" y="9752416"/>
              <a:ext cx="394335" cy="337185"/>
            </a:xfrm>
            <a:custGeom>
              <a:avLst/>
              <a:gdLst/>
              <a:ahLst/>
              <a:cxnLst/>
              <a:rect l="l" t="t" r="r" b="b"/>
              <a:pathLst>
                <a:path w="394334" h="337184">
                  <a:moveTo>
                    <a:pt x="98321" y="6889"/>
                  </a:moveTo>
                  <a:lnTo>
                    <a:pt x="61451" y="16911"/>
                  </a:lnTo>
                  <a:lnTo>
                    <a:pt x="19413" y="25056"/>
                  </a:lnTo>
                  <a:lnTo>
                    <a:pt x="11894" y="26313"/>
                  </a:lnTo>
                  <a:lnTo>
                    <a:pt x="7507" y="26313"/>
                  </a:lnTo>
                  <a:lnTo>
                    <a:pt x="7507" y="29433"/>
                  </a:lnTo>
                  <a:lnTo>
                    <a:pt x="36319" y="56368"/>
                  </a:lnTo>
                  <a:lnTo>
                    <a:pt x="40700" y="100834"/>
                  </a:lnTo>
                  <a:lnTo>
                    <a:pt x="40700" y="256138"/>
                  </a:lnTo>
                  <a:lnTo>
                    <a:pt x="35535" y="306005"/>
                  </a:lnTo>
                  <a:lnTo>
                    <a:pt x="2502" y="330670"/>
                  </a:lnTo>
                  <a:lnTo>
                    <a:pt x="0" y="331927"/>
                  </a:lnTo>
                  <a:lnTo>
                    <a:pt x="0" y="336314"/>
                  </a:lnTo>
                  <a:lnTo>
                    <a:pt x="1874" y="336932"/>
                  </a:lnTo>
                  <a:lnTo>
                    <a:pt x="5633" y="336932"/>
                  </a:lnTo>
                  <a:lnTo>
                    <a:pt x="28102" y="335995"/>
                  </a:lnTo>
                  <a:lnTo>
                    <a:pt x="48524" y="335350"/>
                  </a:lnTo>
                  <a:lnTo>
                    <a:pt x="72647" y="335057"/>
                  </a:lnTo>
                  <a:lnTo>
                    <a:pt x="142152" y="335057"/>
                  </a:lnTo>
                  <a:lnTo>
                    <a:pt x="142152" y="331927"/>
                  </a:lnTo>
                  <a:lnTo>
                    <a:pt x="139650" y="330670"/>
                  </a:lnTo>
                  <a:lnTo>
                    <a:pt x="135273" y="330042"/>
                  </a:lnTo>
                  <a:lnTo>
                    <a:pt x="118684" y="321927"/>
                  </a:lnTo>
                  <a:lnTo>
                    <a:pt x="109672" y="306005"/>
                  </a:lnTo>
                  <a:lnTo>
                    <a:pt x="105944" y="283625"/>
                  </a:lnTo>
                  <a:lnTo>
                    <a:pt x="105211" y="256138"/>
                  </a:lnTo>
                  <a:lnTo>
                    <a:pt x="105211" y="179743"/>
                  </a:lnTo>
                  <a:lnTo>
                    <a:pt x="108347" y="129011"/>
                  </a:lnTo>
                  <a:lnTo>
                    <a:pt x="115622" y="97075"/>
                  </a:lnTo>
                  <a:lnTo>
                    <a:pt x="98321" y="97075"/>
                  </a:lnTo>
                  <a:lnTo>
                    <a:pt x="98321" y="6889"/>
                  </a:lnTo>
                  <a:close/>
                </a:path>
                <a:path w="394334" h="337184">
                  <a:moveTo>
                    <a:pt x="142152" y="335057"/>
                  </a:moveTo>
                  <a:lnTo>
                    <a:pt x="72647" y="335057"/>
                  </a:lnTo>
                  <a:lnTo>
                    <a:pt x="96273" y="335350"/>
                  </a:lnTo>
                  <a:lnTo>
                    <a:pt x="115616" y="335995"/>
                  </a:lnTo>
                  <a:lnTo>
                    <a:pt x="136519" y="336932"/>
                  </a:lnTo>
                  <a:lnTo>
                    <a:pt x="140278" y="336932"/>
                  </a:lnTo>
                  <a:lnTo>
                    <a:pt x="142152" y="336314"/>
                  </a:lnTo>
                  <a:lnTo>
                    <a:pt x="142152" y="335057"/>
                  </a:lnTo>
                  <a:close/>
                </a:path>
                <a:path w="394334" h="337184">
                  <a:moveTo>
                    <a:pt x="295753" y="15653"/>
                  </a:moveTo>
                  <a:lnTo>
                    <a:pt x="204161" y="15653"/>
                  </a:lnTo>
                  <a:lnTo>
                    <a:pt x="246545" y="26144"/>
                  </a:lnTo>
                  <a:lnTo>
                    <a:pt x="275076" y="53546"/>
                  </a:lnTo>
                  <a:lnTo>
                    <a:pt x="291162" y="91752"/>
                  </a:lnTo>
                  <a:lnTo>
                    <a:pt x="296210" y="134655"/>
                  </a:lnTo>
                  <a:lnTo>
                    <a:pt x="296210" y="256138"/>
                  </a:lnTo>
                  <a:lnTo>
                    <a:pt x="287759" y="313681"/>
                  </a:lnTo>
                  <a:lnTo>
                    <a:pt x="258013" y="331927"/>
                  </a:lnTo>
                  <a:lnTo>
                    <a:pt x="256756" y="333790"/>
                  </a:lnTo>
                  <a:lnTo>
                    <a:pt x="256756" y="336932"/>
                  </a:lnTo>
                  <a:lnTo>
                    <a:pt x="263646" y="336932"/>
                  </a:lnTo>
                  <a:lnTo>
                    <a:pt x="272406" y="336639"/>
                  </a:lnTo>
                  <a:lnTo>
                    <a:pt x="286274" y="335995"/>
                  </a:lnTo>
                  <a:lnTo>
                    <a:pt x="304955" y="335350"/>
                  </a:lnTo>
                  <a:lnTo>
                    <a:pt x="328157" y="335057"/>
                  </a:lnTo>
                  <a:lnTo>
                    <a:pt x="393914" y="335057"/>
                  </a:lnTo>
                  <a:lnTo>
                    <a:pt x="393914" y="333790"/>
                  </a:lnTo>
                  <a:lnTo>
                    <a:pt x="390155" y="331927"/>
                  </a:lnTo>
                  <a:lnTo>
                    <a:pt x="385768" y="330670"/>
                  </a:lnTo>
                  <a:lnTo>
                    <a:pt x="374019" y="324745"/>
                  </a:lnTo>
                  <a:lnTo>
                    <a:pt x="365969" y="313363"/>
                  </a:lnTo>
                  <a:lnTo>
                    <a:pt x="361556" y="292002"/>
                  </a:lnTo>
                  <a:lnTo>
                    <a:pt x="360722" y="256138"/>
                  </a:lnTo>
                  <a:lnTo>
                    <a:pt x="360636" y="134655"/>
                  </a:lnTo>
                  <a:lnTo>
                    <a:pt x="353461" y="82970"/>
                  </a:lnTo>
                  <a:lnTo>
                    <a:pt x="333605" y="44643"/>
                  </a:lnTo>
                  <a:lnTo>
                    <a:pt x="304041" y="18940"/>
                  </a:lnTo>
                  <a:lnTo>
                    <a:pt x="295753" y="15653"/>
                  </a:lnTo>
                  <a:close/>
                </a:path>
                <a:path w="394334" h="337184">
                  <a:moveTo>
                    <a:pt x="393914" y="335057"/>
                  </a:moveTo>
                  <a:lnTo>
                    <a:pt x="328157" y="335057"/>
                  </a:lnTo>
                  <a:lnTo>
                    <a:pt x="350699" y="335350"/>
                  </a:lnTo>
                  <a:lnTo>
                    <a:pt x="367138" y="335995"/>
                  </a:lnTo>
                  <a:lnTo>
                    <a:pt x="378177" y="336639"/>
                  </a:lnTo>
                  <a:lnTo>
                    <a:pt x="384522" y="336932"/>
                  </a:lnTo>
                  <a:lnTo>
                    <a:pt x="393914" y="336932"/>
                  </a:lnTo>
                  <a:lnTo>
                    <a:pt x="393914" y="335057"/>
                  </a:lnTo>
                  <a:close/>
                </a:path>
                <a:path w="394334" h="337184">
                  <a:moveTo>
                    <a:pt x="227333" y="0"/>
                  </a:moveTo>
                  <a:lnTo>
                    <a:pt x="174520" y="7682"/>
                  </a:lnTo>
                  <a:lnTo>
                    <a:pt x="137853" y="28575"/>
                  </a:lnTo>
                  <a:lnTo>
                    <a:pt x="113984" y="59449"/>
                  </a:lnTo>
                  <a:lnTo>
                    <a:pt x="99567" y="97075"/>
                  </a:lnTo>
                  <a:lnTo>
                    <a:pt x="115622" y="97075"/>
                  </a:lnTo>
                  <a:lnTo>
                    <a:pt x="118576" y="84109"/>
                  </a:lnTo>
                  <a:lnTo>
                    <a:pt x="137133" y="48163"/>
                  </a:lnTo>
                  <a:lnTo>
                    <a:pt x="165250" y="24302"/>
                  </a:lnTo>
                  <a:lnTo>
                    <a:pt x="204161" y="15653"/>
                  </a:lnTo>
                  <a:lnTo>
                    <a:pt x="295753" y="15653"/>
                  </a:lnTo>
                  <a:lnTo>
                    <a:pt x="267654" y="4509"/>
                  </a:lnTo>
                  <a:lnTo>
                    <a:pt x="2273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9" name="object 12">
              <a:extLst>
                <a:ext uri="{FF2B5EF4-FFF2-40B4-BE49-F238E27FC236}">
                  <a16:creationId xmlns:a16="http://schemas.microsoft.com/office/drawing/2014/main" id="{B40FA669-D6AE-8248-A379-78E8719B7274}"/>
                </a:ext>
              </a:extLst>
            </p:cNvPr>
            <p:cNvSpPr/>
            <p:nvPr/>
          </p:nvSpPr>
          <p:spPr>
            <a:xfrm>
              <a:off x="16508043" y="9480726"/>
              <a:ext cx="393065" cy="616585"/>
            </a:xfrm>
            <a:custGeom>
              <a:avLst/>
              <a:gdLst/>
              <a:ahLst/>
              <a:cxnLst/>
              <a:rect l="l" t="t" r="r" b="b"/>
              <a:pathLst>
                <a:path w="393065" h="616584">
                  <a:moveTo>
                    <a:pt x="161576" y="271698"/>
                  </a:moveTo>
                  <a:lnTo>
                    <a:pt x="117856" y="278279"/>
                  </a:lnTo>
                  <a:lnTo>
                    <a:pt x="79045" y="296584"/>
                  </a:lnTo>
                  <a:lnTo>
                    <a:pt x="46497" y="324457"/>
                  </a:lnTo>
                  <a:lnTo>
                    <a:pt x="21569" y="359740"/>
                  </a:lnTo>
                  <a:lnTo>
                    <a:pt x="5618" y="400278"/>
                  </a:lnTo>
                  <a:lnTo>
                    <a:pt x="0" y="443913"/>
                  </a:lnTo>
                  <a:lnTo>
                    <a:pt x="5879" y="493202"/>
                  </a:lnTo>
                  <a:lnTo>
                    <a:pt x="22404" y="535324"/>
                  </a:lnTo>
                  <a:lnTo>
                    <a:pt x="47906" y="569480"/>
                  </a:lnTo>
                  <a:lnTo>
                    <a:pt x="80715" y="594867"/>
                  </a:lnTo>
                  <a:lnTo>
                    <a:pt x="119162" y="610687"/>
                  </a:lnTo>
                  <a:lnTo>
                    <a:pt x="161576" y="616138"/>
                  </a:lnTo>
                  <a:lnTo>
                    <a:pt x="204685" y="610872"/>
                  </a:lnTo>
                  <a:lnTo>
                    <a:pt x="229320" y="600473"/>
                  </a:lnTo>
                  <a:lnTo>
                    <a:pt x="182235" y="600473"/>
                  </a:lnTo>
                  <a:lnTo>
                    <a:pt x="154966" y="596817"/>
                  </a:lnTo>
                  <a:lnTo>
                    <a:pt x="125802" y="583243"/>
                  </a:lnTo>
                  <a:lnTo>
                    <a:pt x="99312" y="555841"/>
                  </a:lnTo>
                  <a:lnTo>
                    <a:pt x="80067" y="510701"/>
                  </a:lnTo>
                  <a:lnTo>
                    <a:pt x="72636" y="443913"/>
                  </a:lnTo>
                  <a:lnTo>
                    <a:pt x="80067" y="377133"/>
                  </a:lnTo>
                  <a:lnTo>
                    <a:pt x="99312" y="331994"/>
                  </a:lnTo>
                  <a:lnTo>
                    <a:pt x="125802" y="304588"/>
                  </a:lnTo>
                  <a:lnTo>
                    <a:pt x="154966" y="291010"/>
                  </a:lnTo>
                  <a:lnTo>
                    <a:pt x="182235" y="287352"/>
                  </a:lnTo>
                  <a:lnTo>
                    <a:pt x="238233" y="287352"/>
                  </a:lnTo>
                  <a:lnTo>
                    <a:pt x="235234" y="285631"/>
                  </a:lnTo>
                  <a:lnTo>
                    <a:pt x="200606" y="275260"/>
                  </a:lnTo>
                  <a:lnTo>
                    <a:pt x="161576" y="271698"/>
                  </a:lnTo>
                  <a:close/>
                </a:path>
                <a:path w="393065" h="616584">
                  <a:moveTo>
                    <a:pt x="354945" y="544119"/>
                  </a:moveTo>
                  <a:lnTo>
                    <a:pt x="289949" y="544119"/>
                  </a:lnTo>
                  <a:lnTo>
                    <a:pt x="292527" y="557338"/>
                  </a:lnTo>
                  <a:lnTo>
                    <a:pt x="295981" y="572849"/>
                  </a:lnTo>
                  <a:lnTo>
                    <a:pt x="300961" y="589651"/>
                  </a:lnTo>
                  <a:lnTo>
                    <a:pt x="308116" y="606745"/>
                  </a:lnTo>
                  <a:lnTo>
                    <a:pt x="389527" y="606745"/>
                  </a:lnTo>
                  <a:lnTo>
                    <a:pt x="392658" y="606117"/>
                  </a:lnTo>
                  <a:lnTo>
                    <a:pt x="392658" y="602986"/>
                  </a:lnTo>
                  <a:lnTo>
                    <a:pt x="390773" y="601730"/>
                  </a:lnTo>
                  <a:lnTo>
                    <a:pt x="388270" y="601102"/>
                  </a:lnTo>
                  <a:lnTo>
                    <a:pt x="373839" y="593383"/>
                  </a:lnTo>
                  <a:lnTo>
                    <a:pt x="363928" y="580674"/>
                  </a:lnTo>
                  <a:lnTo>
                    <a:pt x="357893" y="564559"/>
                  </a:lnTo>
                  <a:lnTo>
                    <a:pt x="355088" y="546622"/>
                  </a:lnTo>
                  <a:lnTo>
                    <a:pt x="354945" y="544119"/>
                  </a:lnTo>
                  <a:close/>
                </a:path>
                <a:path w="393065" h="616584">
                  <a:moveTo>
                    <a:pt x="238233" y="287352"/>
                  </a:moveTo>
                  <a:lnTo>
                    <a:pt x="182235" y="287352"/>
                  </a:lnTo>
                  <a:lnTo>
                    <a:pt x="209201" y="291010"/>
                  </a:lnTo>
                  <a:lnTo>
                    <a:pt x="238179" y="304588"/>
                  </a:lnTo>
                  <a:lnTo>
                    <a:pt x="264572" y="331994"/>
                  </a:lnTo>
                  <a:lnTo>
                    <a:pt x="283781" y="377133"/>
                  </a:lnTo>
                  <a:lnTo>
                    <a:pt x="291205" y="443913"/>
                  </a:lnTo>
                  <a:lnTo>
                    <a:pt x="283781" y="504927"/>
                  </a:lnTo>
                  <a:lnTo>
                    <a:pt x="264572" y="549345"/>
                  </a:lnTo>
                  <a:lnTo>
                    <a:pt x="238179" y="578913"/>
                  </a:lnTo>
                  <a:lnTo>
                    <a:pt x="209201" y="595374"/>
                  </a:lnTo>
                  <a:lnTo>
                    <a:pt x="182235" y="600473"/>
                  </a:lnTo>
                  <a:lnTo>
                    <a:pt x="229320" y="600473"/>
                  </a:lnTo>
                  <a:lnTo>
                    <a:pt x="239695" y="596094"/>
                  </a:lnTo>
                  <a:lnTo>
                    <a:pt x="267427" y="573333"/>
                  </a:lnTo>
                  <a:lnTo>
                    <a:pt x="288703" y="544119"/>
                  </a:lnTo>
                  <a:lnTo>
                    <a:pt x="354945" y="544119"/>
                  </a:lnTo>
                  <a:lnTo>
                    <a:pt x="353635" y="521150"/>
                  </a:lnTo>
                  <a:lnTo>
                    <a:pt x="352889" y="495503"/>
                  </a:lnTo>
                  <a:lnTo>
                    <a:pt x="352614" y="469738"/>
                  </a:lnTo>
                  <a:lnTo>
                    <a:pt x="352575" y="324922"/>
                  </a:lnTo>
                  <a:lnTo>
                    <a:pt x="286818" y="324922"/>
                  </a:lnTo>
                  <a:lnTo>
                    <a:pt x="264344" y="302342"/>
                  </a:lnTo>
                  <a:lnTo>
                    <a:pt x="238233" y="287352"/>
                  </a:lnTo>
                  <a:close/>
                </a:path>
                <a:path w="393065" h="616584">
                  <a:moveTo>
                    <a:pt x="352575" y="0"/>
                  </a:moveTo>
                  <a:lnTo>
                    <a:pt x="309440" y="10959"/>
                  </a:lnTo>
                  <a:lnTo>
                    <a:pt x="266777" y="20041"/>
                  </a:lnTo>
                  <a:lnTo>
                    <a:pt x="255510" y="21297"/>
                  </a:lnTo>
                  <a:lnTo>
                    <a:pt x="255510" y="25674"/>
                  </a:lnTo>
                  <a:lnTo>
                    <a:pt x="287693" y="59435"/>
                  </a:lnTo>
                  <a:lnTo>
                    <a:pt x="288074" y="75777"/>
                  </a:lnTo>
                  <a:lnTo>
                    <a:pt x="288074" y="324922"/>
                  </a:lnTo>
                  <a:lnTo>
                    <a:pt x="352575" y="324922"/>
                  </a:lnTo>
                  <a:lnTo>
                    <a:pt x="3525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30" name="object 13">
              <a:extLst>
                <a:ext uri="{FF2B5EF4-FFF2-40B4-BE49-F238E27FC236}">
                  <a16:creationId xmlns:a16="http://schemas.microsoft.com/office/drawing/2014/main" id="{9F9C7622-F03C-D147-A71D-F9B54561D611}"/>
                </a:ext>
              </a:extLst>
            </p:cNvPr>
            <p:cNvSpPr/>
            <p:nvPr/>
          </p:nvSpPr>
          <p:spPr>
            <a:xfrm>
              <a:off x="15825144" y="9510781"/>
              <a:ext cx="161513" cy="1774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31" name="object 14">
              <a:extLst>
                <a:ext uri="{FF2B5EF4-FFF2-40B4-BE49-F238E27FC236}">
                  <a16:creationId xmlns:a16="http://schemas.microsoft.com/office/drawing/2014/main" id="{932EB1D2-1F28-884F-8A61-0EF4FEC42251}"/>
                </a:ext>
              </a:extLst>
            </p:cNvPr>
            <p:cNvSpPr/>
            <p:nvPr/>
          </p:nvSpPr>
          <p:spPr>
            <a:xfrm>
              <a:off x="16009628" y="9514960"/>
              <a:ext cx="190500" cy="173355"/>
            </a:xfrm>
            <a:custGeom>
              <a:avLst/>
              <a:gdLst/>
              <a:ahLst/>
              <a:cxnLst/>
              <a:rect l="l" t="t" r="r" b="b"/>
              <a:pathLst>
                <a:path w="190500" h="173354">
                  <a:moveTo>
                    <a:pt x="8083" y="0"/>
                  </a:moveTo>
                  <a:lnTo>
                    <a:pt x="1560" y="0"/>
                  </a:lnTo>
                  <a:lnTo>
                    <a:pt x="0" y="261"/>
                  </a:lnTo>
                  <a:lnTo>
                    <a:pt x="0" y="1308"/>
                  </a:lnTo>
                  <a:lnTo>
                    <a:pt x="1298" y="2083"/>
                  </a:lnTo>
                  <a:lnTo>
                    <a:pt x="2607" y="2617"/>
                  </a:lnTo>
                  <a:lnTo>
                    <a:pt x="10952" y="4690"/>
                  </a:lnTo>
                  <a:lnTo>
                    <a:pt x="13821" y="13308"/>
                  </a:lnTo>
                  <a:lnTo>
                    <a:pt x="13821" y="117169"/>
                  </a:lnTo>
                  <a:lnTo>
                    <a:pt x="20806" y="145856"/>
                  </a:lnTo>
                  <a:lnTo>
                    <a:pt x="39166" y="162924"/>
                  </a:lnTo>
                  <a:lnTo>
                    <a:pt x="65010" y="171138"/>
                  </a:lnTo>
                  <a:lnTo>
                    <a:pt x="94447" y="173261"/>
                  </a:lnTo>
                  <a:lnTo>
                    <a:pt x="127234" y="169173"/>
                  </a:lnTo>
                  <a:lnTo>
                    <a:pt x="131623" y="166738"/>
                  </a:lnTo>
                  <a:lnTo>
                    <a:pt x="99672" y="166738"/>
                  </a:lnTo>
                  <a:lnTo>
                    <a:pt x="77559" y="163539"/>
                  </a:lnTo>
                  <a:lnTo>
                    <a:pt x="59945" y="154054"/>
                  </a:lnTo>
                  <a:lnTo>
                    <a:pt x="48300" y="138453"/>
                  </a:lnTo>
                  <a:lnTo>
                    <a:pt x="44144" y="117169"/>
                  </a:lnTo>
                  <a:lnTo>
                    <a:pt x="44092" y="13308"/>
                  </a:lnTo>
                  <a:lnTo>
                    <a:pt x="46961" y="4690"/>
                  </a:lnTo>
                  <a:lnTo>
                    <a:pt x="55307" y="2617"/>
                  </a:lnTo>
                  <a:lnTo>
                    <a:pt x="56616" y="2083"/>
                  </a:lnTo>
                  <a:lnTo>
                    <a:pt x="57914" y="1308"/>
                  </a:lnTo>
                  <a:lnTo>
                    <a:pt x="57914" y="1047"/>
                  </a:lnTo>
                  <a:lnTo>
                    <a:pt x="20606" y="1047"/>
                  </a:lnTo>
                  <a:lnTo>
                    <a:pt x="8083" y="0"/>
                  </a:lnTo>
                  <a:close/>
                </a:path>
                <a:path w="190500" h="173354">
                  <a:moveTo>
                    <a:pt x="150037" y="0"/>
                  </a:moveTo>
                  <a:lnTo>
                    <a:pt x="141943" y="0"/>
                  </a:lnTo>
                  <a:lnTo>
                    <a:pt x="140644" y="261"/>
                  </a:lnTo>
                  <a:lnTo>
                    <a:pt x="140644" y="1821"/>
                  </a:lnTo>
                  <a:lnTo>
                    <a:pt x="142466" y="2869"/>
                  </a:lnTo>
                  <a:lnTo>
                    <a:pt x="144027" y="3654"/>
                  </a:lnTo>
                  <a:lnTo>
                    <a:pt x="151314" y="9111"/>
                  </a:lnTo>
                  <a:lnTo>
                    <a:pt x="156914" y="17744"/>
                  </a:lnTo>
                  <a:lnTo>
                    <a:pt x="160506" y="30289"/>
                  </a:lnTo>
                  <a:lnTo>
                    <a:pt x="161775" y="47485"/>
                  </a:lnTo>
                  <a:lnTo>
                    <a:pt x="161775" y="102028"/>
                  </a:lnTo>
                  <a:lnTo>
                    <a:pt x="158163" y="130961"/>
                  </a:lnTo>
                  <a:lnTo>
                    <a:pt x="146968" y="151114"/>
                  </a:lnTo>
                  <a:lnTo>
                    <a:pt x="127650" y="162901"/>
                  </a:lnTo>
                  <a:lnTo>
                    <a:pt x="99672" y="166738"/>
                  </a:lnTo>
                  <a:lnTo>
                    <a:pt x="131623" y="166738"/>
                  </a:lnTo>
                  <a:lnTo>
                    <a:pt x="150259" y="156400"/>
                  </a:lnTo>
                  <a:lnTo>
                    <a:pt x="163841" y="134185"/>
                  </a:lnTo>
                  <a:lnTo>
                    <a:pt x="168262" y="102028"/>
                  </a:lnTo>
                  <a:lnTo>
                    <a:pt x="168298" y="47485"/>
                  </a:lnTo>
                  <a:lnTo>
                    <a:pt x="170080" y="30120"/>
                  </a:lnTo>
                  <a:lnTo>
                    <a:pt x="174333" y="17742"/>
                  </a:lnTo>
                  <a:lnTo>
                    <a:pt x="180006" y="9472"/>
                  </a:lnTo>
                  <a:lnTo>
                    <a:pt x="186046" y="4429"/>
                  </a:lnTo>
                  <a:lnTo>
                    <a:pt x="188653" y="2617"/>
                  </a:lnTo>
                  <a:lnTo>
                    <a:pt x="189962" y="1560"/>
                  </a:lnTo>
                  <a:lnTo>
                    <a:pt x="189962" y="1047"/>
                  </a:lnTo>
                  <a:lnTo>
                    <a:pt x="152644" y="1047"/>
                  </a:lnTo>
                  <a:lnTo>
                    <a:pt x="150037" y="0"/>
                  </a:lnTo>
                  <a:close/>
                </a:path>
                <a:path w="190500" h="173354">
                  <a:moveTo>
                    <a:pt x="56354" y="0"/>
                  </a:moveTo>
                  <a:lnTo>
                    <a:pt x="49830" y="0"/>
                  </a:lnTo>
                  <a:lnTo>
                    <a:pt x="37307" y="1047"/>
                  </a:lnTo>
                  <a:lnTo>
                    <a:pt x="57914" y="1047"/>
                  </a:lnTo>
                  <a:lnTo>
                    <a:pt x="57914" y="261"/>
                  </a:lnTo>
                  <a:lnTo>
                    <a:pt x="56354" y="0"/>
                  </a:lnTo>
                  <a:close/>
                </a:path>
                <a:path w="190500" h="173354">
                  <a:moveTo>
                    <a:pt x="188392" y="0"/>
                  </a:moveTo>
                  <a:lnTo>
                    <a:pt x="183167" y="0"/>
                  </a:lnTo>
                  <a:lnTo>
                    <a:pt x="175607" y="1047"/>
                  </a:lnTo>
                  <a:lnTo>
                    <a:pt x="189962" y="1047"/>
                  </a:lnTo>
                  <a:lnTo>
                    <a:pt x="189962" y="261"/>
                  </a:lnTo>
                  <a:lnTo>
                    <a:pt x="1883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32" name="object 15">
              <a:extLst>
                <a:ext uri="{FF2B5EF4-FFF2-40B4-BE49-F238E27FC236}">
                  <a16:creationId xmlns:a16="http://schemas.microsoft.com/office/drawing/2014/main" id="{ABB63B51-DDCB-E143-8E05-E87C51FF8176}"/>
                </a:ext>
              </a:extLst>
            </p:cNvPr>
            <p:cNvSpPr/>
            <p:nvPr/>
          </p:nvSpPr>
          <p:spPr>
            <a:xfrm>
              <a:off x="16203762" y="9514959"/>
              <a:ext cx="193675" cy="173990"/>
            </a:xfrm>
            <a:custGeom>
              <a:avLst/>
              <a:gdLst/>
              <a:ahLst/>
              <a:cxnLst/>
              <a:rect l="l" t="t" r="r" b="b"/>
              <a:pathLst>
                <a:path w="193675" h="173990">
                  <a:moveTo>
                    <a:pt x="70098" y="19057"/>
                  </a:moveTo>
                  <a:lnTo>
                    <a:pt x="28962" y="19057"/>
                  </a:lnTo>
                  <a:lnTo>
                    <a:pt x="166476" y="169094"/>
                  </a:lnTo>
                  <a:lnTo>
                    <a:pt x="168560" y="171178"/>
                  </a:lnTo>
                  <a:lnTo>
                    <a:pt x="170382" y="173785"/>
                  </a:lnTo>
                  <a:lnTo>
                    <a:pt x="173261" y="173785"/>
                  </a:lnTo>
                  <a:lnTo>
                    <a:pt x="173785" y="171701"/>
                  </a:lnTo>
                  <a:lnTo>
                    <a:pt x="173785" y="118205"/>
                  </a:lnTo>
                  <a:lnTo>
                    <a:pt x="167261" y="118205"/>
                  </a:lnTo>
                  <a:lnTo>
                    <a:pt x="70098" y="19057"/>
                  </a:lnTo>
                  <a:close/>
                </a:path>
                <a:path w="193675" h="173990">
                  <a:moveTo>
                    <a:pt x="52448" y="1047"/>
                  </a:moveTo>
                  <a:lnTo>
                    <a:pt x="6261" y="1047"/>
                  </a:lnTo>
                  <a:lnTo>
                    <a:pt x="5214" y="1560"/>
                  </a:lnTo>
                  <a:lnTo>
                    <a:pt x="5214" y="3130"/>
                  </a:lnTo>
                  <a:lnTo>
                    <a:pt x="7036" y="3916"/>
                  </a:lnTo>
                  <a:lnTo>
                    <a:pt x="9905" y="5214"/>
                  </a:lnTo>
                  <a:lnTo>
                    <a:pt x="22393" y="47485"/>
                  </a:lnTo>
                  <a:lnTo>
                    <a:pt x="22439" y="121598"/>
                  </a:lnTo>
                  <a:lnTo>
                    <a:pt x="21639" y="134703"/>
                  </a:lnTo>
                  <a:lnTo>
                    <a:pt x="18589" y="147368"/>
                  </a:lnTo>
                  <a:lnTo>
                    <a:pt x="12309" y="158370"/>
                  </a:lnTo>
                  <a:lnTo>
                    <a:pt x="1821" y="166487"/>
                  </a:lnTo>
                  <a:lnTo>
                    <a:pt x="774" y="166487"/>
                  </a:lnTo>
                  <a:lnTo>
                    <a:pt x="0" y="167000"/>
                  </a:lnTo>
                  <a:lnTo>
                    <a:pt x="0" y="167795"/>
                  </a:lnTo>
                  <a:lnTo>
                    <a:pt x="774" y="168047"/>
                  </a:lnTo>
                  <a:lnTo>
                    <a:pt x="50616" y="168047"/>
                  </a:lnTo>
                  <a:lnTo>
                    <a:pt x="51925" y="167795"/>
                  </a:lnTo>
                  <a:lnTo>
                    <a:pt x="51925" y="166487"/>
                  </a:lnTo>
                  <a:lnTo>
                    <a:pt x="50354" y="166225"/>
                  </a:lnTo>
                  <a:lnTo>
                    <a:pt x="48794" y="165439"/>
                  </a:lnTo>
                  <a:lnTo>
                    <a:pt x="38539" y="157818"/>
                  </a:lnTo>
                  <a:lnTo>
                    <a:pt x="32517" y="147335"/>
                  </a:lnTo>
                  <a:lnTo>
                    <a:pt x="29675" y="134945"/>
                  </a:lnTo>
                  <a:lnTo>
                    <a:pt x="28962" y="121598"/>
                  </a:lnTo>
                  <a:lnTo>
                    <a:pt x="28962" y="19057"/>
                  </a:lnTo>
                  <a:lnTo>
                    <a:pt x="70098" y="19057"/>
                  </a:lnTo>
                  <a:lnTo>
                    <a:pt x="52448" y="1047"/>
                  </a:lnTo>
                  <a:close/>
                </a:path>
                <a:path w="193675" h="173990">
                  <a:moveTo>
                    <a:pt x="192308" y="0"/>
                  </a:moveTo>
                  <a:lnTo>
                    <a:pt x="146121" y="0"/>
                  </a:lnTo>
                  <a:lnTo>
                    <a:pt x="144822" y="261"/>
                  </a:lnTo>
                  <a:lnTo>
                    <a:pt x="144822" y="2094"/>
                  </a:lnTo>
                  <a:lnTo>
                    <a:pt x="145335" y="2869"/>
                  </a:lnTo>
                  <a:lnTo>
                    <a:pt x="146906" y="3392"/>
                  </a:lnTo>
                  <a:lnTo>
                    <a:pt x="157570" y="11405"/>
                  </a:lnTo>
                  <a:lnTo>
                    <a:pt x="163735" y="23452"/>
                  </a:lnTo>
                  <a:lnTo>
                    <a:pt x="166575" y="38581"/>
                  </a:lnTo>
                  <a:lnTo>
                    <a:pt x="167261" y="55841"/>
                  </a:lnTo>
                  <a:lnTo>
                    <a:pt x="167261" y="118205"/>
                  </a:lnTo>
                  <a:lnTo>
                    <a:pt x="173785" y="118205"/>
                  </a:lnTo>
                  <a:lnTo>
                    <a:pt x="173785" y="47485"/>
                  </a:lnTo>
                  <a:lnTo>
                    <a:pt x="174392" y="34050"/>
                  </a:lnTo>
                  <a:lnTo>
                    <a:pt x="176687" y="21564"/>
                  </a:lnTo>
                  <a:lnTo>
                    <a:pt x="181378" y="11277"/>
                  </a:lnTo>
                  <a:lnTo>
                    <a:pt x="189177" y="4439"/>
                  </a:lnTo>
                  <a:lnTo>
                    <a:pt x="191784" y="3130"/>
                  </a:lnTo>
                  <a:lnTo>
                    <a:pt x="193606" y="1821"/>
                  </a:lnTo>
                  <a:lnTo>
                    <a:pt x="193606" y="261"/>
                  </a:lnTo>
                  <a:lnTo>
                    <a:pt x="1923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33" name="object 16">
              <a:extLst>
                <a:ext uri="{FF2B5EF4-FFF2-40B4-BE49-F238E27FC236}">
                  <a16:creationId xmlns:a16="http://schemas.microsoft.com/office/drawing/2014/main" id="{9FB162AC-E8BD-8D49-8DF8-1EADF92CD8C2}"/>
                </a:ext>
              </a:extLst>
            </p:cNvPr>
            <p:cNvSpPr/>
            <p:nvPr/>
          </p:nvSpPr>
          <p:spPr>
            <a:xfrm>
              <a:off x="16400247" y="9514956"/>
              <a:ext cx="187960" cy="168910"/>
            </a:xfrm>
            <a:custGeom>
              <a:avLst/>
              <a:gdLst/>
              <a:ahLst/>
              <a:cxnLst/>
              <a:rect l="l" t="t" r="r" b="b"/>
              <a:pathLst>
                <a:path w="187959" h="168909">
                  <a:moveTo>
                    <a:pt x="124205" y="167010"/>
                  </a:moveTo>
                  <a:lnTo>
                    <a:pt x="65233" y="167010"/>
                  </a:lnTo>
                  <a:lnTo>
                    <a:pt x="65233" y="168581"/>
                  </a:lnTo>
                  <a:lnTo>
                    <a:pt x="67055" y="168832"/>
                  </a:lnTo>
                  <a:lnTo>
                    <a:pt x="68353" y="168832"/>
                  </a:lnTo>
                  <a:lnTo>
                    <a:pt x="75955" y="168439"/>
                  </a:lnTo>
                  <a:lnTo>
                    <a:pt x="83729" y="168169"/>
                  </a:lnTo>
                  <a:lnTo>
                    <a:pt x="94709" y="168047"/>
                  </a:lnTo>
                  <a:lnTo>
                    <a:pt x="124205" y="168047"/>
                  </a:lnTo>
                  <a:lnTo>
                    <a:pt x="124205" y="167010"/>
                  </a:lnTo>
                  <a:close/>
                </a:path>
                <a:path w="187959" h="168909">
                  <a:moveTo>
                    <a:pt x="124205" y="168047"/>
                  </a:moveTo>
                  <a:lnTo>
                    <a:pt x="94709" y="168047"/>
                  </a:lnTo>
                  <a:lnTo>
                    <a:pt x="105690" y="168169"/>
                  </a:lnTo>
                  <a:lnTo>
                    <a:pt x="113467" y="168439"/>
                  </a:lnTo>
                  <a:lnTo>
                    <a:pt x="121074" y="168832"/>
                  </a:lnTo>
                  <a:lnTo>
                    <a:pt x="122373" y="168832"/>
                  </a:lnTo>
                  <a:lnTo>
                    <a:pt x="124205" y="168581"/>
                  </a:lnTo>
                  <a:lnTo>
                    <a:pt x="124205" y="168047"/>
                  </a:lnTo>
                  <a:close/>
                </a:path>
                <a:path w="187959" h="168909">
                  <a:moveTo>
                    <a:pt x="3654" y="0"/>
                  </a:moveTo>
                  <a:lnTo>
                    <a:pt x="1821" y="0"/>
                  </a:lnTo>
                  <a:lnTo>
                    <a:pt x="0" y="785"/>
                  </a:lnTo>
                  <a:lnTo>
                    <a:pt x="0" y="3141"/>
                  </a:lnTo>
                  <a:lnTo>
                    <a:pt x="2607" y="3916"/>
                  </a:lnTo>
                  <a:lnTo>
                    <a:pt x="6774" y="7308"/>
                  </a:lnTo>
                  <a:lnTo>
                    <a:pt x="79578" y="97599"/>
                  </a:lnTo>
                  <a:lnTo>
                    <a:pt x="79578" y="136477"/>
                  </a:lnTo>
                  <a:lnTo>
                    <a:pt x="66793" y="167010"/>
                  </a:lnTo>
                  <a:lnTo>
                    <a:pt x="122635" y="167010"/>
                  </a:lnTo>
                  <a:lnTo>
                    <a:pt x="109850" y="136477"/>
                  </a:lnTo>
                  <a:lnTo>
                    <a:pt x="109850" y="93421"/>
                  </a:lnTo>
                  <a:lnTo>
                    <a:pt x="114878" y="86646"/>
                  </a:lnTo>
                  <a:lnTo>
                    <a:pt x="105159" y="86646"/>
                  </a:lnTo>
                  <a:lnTo>
                    <a:pt x="60270" y="29234"/>
                  </a:lnTo>
                  <a:lnTo>
                    <a:pt x="55841" y="23486"/>
                  </a:lnTo>
                  <a:lnTo>
                    <a:pt x="52438" y="19842"/>
                  </a:lnTo>
                  <a:lnTo>
                    <a:pt x="52438" y="8355"/>
                  </a:lnTo>
                  <a:lnTo>
                    <a:pt x="57401" y="5214"/>
                  </a:lnTo>
                  <a:lnTo>
                    <a:pt x="60532" y="3916"/>
                  </a:lnTo>
                  <a:lnTo>
                    <a:pt x="63139" y="3141"/>
                  </a:lnTo>
                  <a:lnTo>
                    <a:pt x="64710" y="2094"/>
                  </a:lnTo>
                  <a:lnTo>
                    <a:pt x="64710" y="1047"/>
                  </a:lnTo>
                  <a:lnTo>
                    <a:pt x="37569" y="1047"/>
                  </a:lnTo>
                  <a:lnTo>
                    <a:pt x="26322" y="883"/>
                  </a:lnTo>
                  <a:lnTo>
                    <a:pt x="3654" y="0"/>
                  </a:lnTo>
                  <a:close/>
                </a:path>
                <a:path w="187959" h="168909">
                  <a:moveTo>
                    <a:pt x="147943" y="0"/>
                  </a:moveTo>
                  <a:lnTo>
                    <a:pt x="142990" y="0"/>
                  </a:lnTo>
                  <a:lnTo>
                    <a:pt x="141953" y="272"/>
                  </a:lnTo>
                  <a:lnTo>
                    <a:pt x="141953" y="1832"/>
                  </a:lnTo>
                  <a:lnTo>
                    <a:pt x="144561" y="2879"/>
                  </a:lnTo>
                  <a:lnTo>
                    <a:pt x="149775" y="5214"/>
                  </a:lnTo>
                  <a:lnTo>
                    <a:pt x="153429" y="7057"/>
                  </a:lnTo>
                  <a:lnTo>
                    <a:pt x="153429" y="14617"/>
                  </a:lnTo>
                  <a:lnTo>
                    <a:pt x="105159" y="86646"/>
                  </a:lnTo>
                  <a:lnTo>
                    <a:pt x="114878" y="86646"/>
                  </a:lnTo>
                  <a:lnTo>
                    <a:pt x="154204" y="33663"/>
                  </a:lnTo>
                  <a:lnTo>
                    <a:pt x="184214" y="3916"/>
                  </a:lnTo>
                  <a:lnTo>
                    <a:pt x="187617" y="2345"/>
                  </a:lnTo>
                  <a:lnTo>
                    <a:pt x="187617" y="1047"/>
                  </a:lnTo>
                  <a:lnTo>
                    <a:pt x="154204" y="1047"/>
                  </a:lnTo>
                  <a:lnTo>
                    <a:pt x="147943" y="0"/>
                  </a:lnTo>
                  <a:close/>
                </a:path>
                <a:path w="187959" h="168909">
                  <a:moveTo>
                    <a:pt x="62877" y="0"/>
                  </a:moveTo>
                  <a:lnTo>
                    <a:pt x="58710" y="0"/>
                  </a:lnTo>
                  <a:lnTo>
                    <a:pt x="50878" y="1047"/>
                  </a:lnTo>
                  <a:lnTo>
                    <a:pt x="64710" y="1047"/>
                  </a:lnTo>
                  <a:lnTo>
                    <a:pt x="64710" y="272"/>
                  </a:lnTo>
                  <a:lnTo>
                    <a:pt x="62877" y="0"/>
                  </a:lnTo>
                  <a:close/>
                </a:path>
                <a:path w="187959" h="168909">
                  <a:moveTo>
                    <a:pt x="185784" y="0"/>
                  </a:moveTo>
                  <a:lnTo>
                    <a:pt x="181868" y="0"/>
                  </a:lnTo>
                  <a:lnTo>
                    <a:pt x="173523" y="1047"/>
                  </a:lnTo>
                  <a:lnTo>
                    <a:pt x="187617" y="1047"/>
                  </a:lnTo>
                  <a:lnTo>
                    <a:pt x="187617" y="272"/>
                  </a:lnTo>
                  <a:lnTo>
                    <a:pt x="1857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34" name="object 17">
              <a:extLst>
                <a:ext uri="{FF2B5EF4-FFF2-40B4-BE49-F238E27FC236}">
                  <a16:creationId xmlns:a16="http://schemas.microsoft.com/office/drawing/2014/main" id="{441C65A9-925A-4942-BEAA-F5B4A636B715}"/>
                </a:ext>
              </a:extLst>
            </p:cNvPr>
            <p:cNvSpPr/>
            <p:nvPr/>
          </p:nvSpPr>
          <p:spPr>
            <a:xfrm>
              <a:off x="14633565" y="9752420"/>
              <a:ext cx="371475" cy="342900"/>
            </a:xfrm>
            <a:custGeom>
              <a:avLst/>
              <a:gdLst/>
              <a:ahLst/>
              <a:cxnLst/>
              <a:rect l="l" t="t" r="r" b="b"/>
              <a:pathLst>
                <a:path w="371475" h="342900">
                  <a:moveTo>
                    <a:pt x="252825" y="11894"/>
                  </a:moveTo>
                  <a:lnTo>
                    <a:pt x="185376" y="11894"/>
                  </a:lnTo>
                  <a:lnTo>
                    <a:pt x="233235" y="21474"/>
                  </a:lnTo>
                  <a:lnTo>
                    <a:pt x="265854" y="47046"/>
                  </a:lnTo>
                  <a:lnTo>
                    <a:pt x="285878" y="83860"/>
                  </a:lnTo>
                  <a:lnTo>
                    <a:pt x="295953" y="127166"/>
                  </a:lnTo>
                  <a:lnTo>
                    <a:pt x="298723" y="172214"/>
                  </a:lnTo>
                  <a:lnTo>
                    <a:pt x="295322" y="221697"/>
                  </a:lnTo>
                  <a:lnTo>
                    <a:pt x="282781" y="268506"/>
                  </a:lnTo>
                  <a:lnTo>
                    <a:pt x="257597" y="306340"/>
                  </a:lnTo>
                  <a:lnTo>
                    <a:pt x="216265" y="328900"/>
                  </a:lnTo>
                  <a:lnTo>
                    <a:pt x="211197" y="342816"/>
                  </a:lnTo>
                  <a:lnTo>
                    <a:pt x="255583" y="332873"/>
                  </a:lnTo>
                  <a:lnTo>
                    <a:pt x="294351" y="314292"/>
                  </a:lnTo>
                  <a:lnTo>
                    <a:pt x="326407" y="288005"/>
                  </a:lnTo>
                  <a:lnTo>
                    <a:pt x="350658" y="254942"/>
                  </a:lnTo>
                  <a:lnTo>
                    <a:pt x="366010" y="216035"/>
                  </a:lnTo>
                  <a:lnTo>
                    <a:pt x="371370" y="172214"/>
                  </a:lnTo>
                  <a:lnTo>
                    <a:pt x="365030" y="124667"/>
                  </a:lnTo>
                  <a:lnTo>
                    <a:pt x="346946" y="83034"/>
                  </a:lnTo>
                  <a:lnTo>
                    <a:pt x="318530" y="48533"/>
                  </a:lnTo>
                  <a:lnTo>
                    <a:pt x="281190" y="22382"/>
                  </a:lnTo>
                  <a:lnTo>
                    <a:pt x="252825" y="11894"/>
                  </a:lnTo>
                  <a:close/>
                </a:path>
                <a:path w="371475" h="342900">
                  <a:moveTo>
                    <a:pt x="185376" y="0"/>
                  </a:moveTo>
                  <a:lnTo>
                    <a:pt x="134676" y="5798"/>
                  </a:lnTo>
                  <a:lnTo>
                    <a:pt x="89996" y="22382"/>
                  </a:lnTo>
                  <a:lnTo>
                    <a:pt x="52762" y="48533"/>
                  </a:lnTo>
                  <a:lnTo>
                    <a:pt x="24401" y="83034"/>
                  </a:lnTo>
                  <a:lnTo>
                    <a:pt x="6337" y="124667"/>
                  </a:lnTo>
                  <a:lnTo>
                    <a:pt x="0" y="172214"/>
                  </a:lnTo>
                  <a:lnTo>
                    <a:pt x="6597" y="220645"/>
                  </a:lnTo>
                  <a:lnTo>
                    <a:pt x="25373" y="262885"/>
                  </a:lnTo>
                  <a:lnTo>
                    <a:pt x="54802" y="297655"/>
                  </a:lnTo>
                  <a:lnTo>
                    <a:pt x="93358" y="323676"/>
                  </a:lnTo>
                  <a:lnTo>
                    <a:pt x="105652" y="316937"/>
                  </a:lnTo>
                  <a:lnTo>
                    <a:pt x="117734" y="310105"/>
                  </a:lnTo>
                  <a:lnTo>
                    <a:pt x="95529" y="282819"/>
                  </a:lnTo>
                  <a:lnTo>
                    <a:pt x="81714" y="248742"/>
                  </a:lnTo>
                  <a:lnTo>
                    <a:pt x="74638" y="210874"/>
                  </a:lnTo>
                  <a:lnTo>
                    <a:pt x="72647" y="172214"/>
                  </a:lnTo>
                  <a:lnTo>
                    <a:pt x="75412" y="127166"/>
                  </a:lnTo>
                  <a:lnTo>
                    <a:pt x="85452" y="83860"/>
                  </a:lnTo>
                  <a:lnTo>
                    <a:pt x="105383" y="47046"/>
                  </a:lnTo>
                  <a:lnTo>
                    <a:pt x="137819" y="21474"/>
                  </a:lnTo>
                  <a:lnTo>
                    <a:pt x="185376" y="11894"/>
                  </a:lnTo>
                  <a:lnTo>
                    <a:pt x="252825" y="11894"/>
                  </a:lnTo>
                  <a:lnTo>
                    <a:pt x="236336" y="5798"/>
                  </a:lnTo>
                  <a:lnTo>
                    <a:pt x="1853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35" name="object 18">
              <a:extLst>
                <a:ext uri="{FF2B5EF4-FFF2-40B4-BE49-F238E27FC236}">
                  <a16:creationId xmlns:a16="http://schemas.microsoft.com/office/drawing/2014/main" id="{32E39618-2D32-594F-8E47-48F2DAE8955B}"/>
                </a:ext>
              </a:extLst>
            </p:cNvPr>
            <p:cNvSpPr/>
            <p:nvPr/>
          </p:nvSpPr>
          <p:spPr>
            <a:xfrm>
              <a:off x="14056678" y="9481090"/>
              <a:ext cx="1117600" cy="720725"/>
            </a:xfrm>
            <a:custGeom>
              <a:avLst/>
              <a:gdLst/>
              <a:ahLst/>
              <a:cxnLst/>
              <a:rect l="l" t="t" r="r" b="b"/>
              <a:pathLst>
                <a:path w="1117600" h="720725">
                  <a:moveTo>
                    <a:pt x="817111" y="0"/>
                  </a:moveTo>
                  <a:lnTo>
                    <a:pt x="771055" y="2265"/>
                  </a:lnTo>
                  <a:lnTo>
                    <a:pt x="724315" y="6979"/>
                  </a:lnTo>
                  <a:lnTo>
                    <a:pt x="677118" y="14086"/>
                  </a:lnTo>
                  <a:lnTo>
                    <a:pt x="629690" y="23529"/>
                  </a:lnTo>
                  <a:lnTo>
                    <a:pt x="582258" y="35254"/>
                  </a:lnTo>
                  <a:lnTo>
                    <a:pt x="535047" y="49203"/>
                  </a:lnTo>
                  <a:lnTo>
                    <a:pt x="488285" y="65320"/>
                  </a:lnTo>
                  <a:lnTo>
                    <a:pt x="442196" y="83551"/>
                  </a:lnTo>
                  <a:lnTo>
                    <a:pt x="397009" y="103839"/>
                  </a:lnTo>
                  <a:lnTo>
                    <a:pt x="349290" y="128078"/>
                  </a:lnTo>
                  <a:lnTo>
                    <a:pt x="303814" y="154196"/>
                  </a:lnTo>
                  <a:lnTo>
                    <a:pt x="260685" y="182108"/>
                  </a:lnTo>
                  <a:lnTo>
                    <a:pt x="220008" y="211729"/>
                  </a:lnTo>
                  <a:lnTo>
                    <a:pt x="181888" y="242973"/>
                  </a:lnTo>
                  <a:lnTo>
                    <a:pt x="146430" y="275755"/>
                  </a:lnTo>
                  <a:lnTo>
                    <a:pt x="113738" y="309989"/>
                  </a:lnTo>
                  <a:lnTo>
                    <a:pt x="83917" y="345589"/>
                  </a:lnTo>
                  <a:lnTo>
                    <a:pt x="57072" y="382470"/>
                  </a:lnTo>
                  <a:lnTo>
                    <a:pt x="27259" y="433282"/>
                  </a:lnTo>
                  <a:lnTo>
                    <a:pt x="8211" y="481313"/>
                  </a:lnTo>
                  <a:lnTo>
                    <a:pt x="0" y="526164"/>
                  </a:lnTo>
                  <a:lnTo>
                    <a:pt x="2699" y="567438"/>
                  </a:lnTo>
                  <a:lnTo>
                    <a:pt x="16408" y="604771"/>
                  </a:lnTo>
                  <a:lnTo>
                    <a:pt x="69682" y="661436"/>
                  </a:lnTo>
                  <a:lnTo>
                    <a:pt x="108680" y="683175"/>
                  </a:lnTo>
                  <a:lnTo>
                    <a:pt x="155019" y="700178"/>
                  </a:lnTo>
                  <a:lnTo>
                    <a:pt x="208027" y="712199"/>
                  </a:lnTo>
                  <a:lnTo>
                    <a:pt x="267037" y="718993"/>
                  </a:lnTo>
                  <a:lnTo>
                    <a:pt x="331377" y="720313"/>
                  </a:lnTo>
                  <a:lnTo>
                    <a:pt x="377912" y="718095"/>
                  </a:lnTo>
                  <a:lnTo>
                    <a:pt x="425310" y="713545"/>
                  </a:lnTo>
                  <a:lnTo>
                    <a:pt x="473340" y="706716"/>
                  </a:lnTo>
                  <a:lnTo>
                    <a:pt x="519066" y="698167"/>
                  </a:lnTo>
                  <a:lnTo>
                    <a:pt x="342979" y="698167"/>
                  </a:lnTo>
                  <a:lnTo>
                    <a:pt x="285328" y="696119"/>
                  </a:lnTo>
                  <a:lnTo>
                    <a:pt x="236043" y="687292"/>
                  </a:lnTo>
                  <a:lnTo>
                    <a:pt x="195485" y="671824"/>
                  </a:lnTo>
                  <a:lnTo>
                    <a:pt x="164017" y="649854"/>
                  </a:lnTo>
                  <a:lnTo>
                    <a:pt x="130018" y="588639"/>
                  </a:lnTo>
                  <a:lnTo>
                    <a:pt x="127061" y="550907"/>
                  </a:lnTo>
                  <a:lnTo>
                    <a:pt x="133019" y="508797"/>
                  </a:lnTo>
                  <a:lnTo>
                    <a:pt x="147782" y="462782"/>
                  </a:lnTo>
                  <a:lnTo>
                    <a:pt x="171238" y="413336"/>
                  </a:lnTo>
                  <a:lnTo>
                    <a:pt x="203276" y="360931"/>
                  </a:lnTo>
                  <a:lnTo>
                    <a:pt x="233774" y="318997"/>
                  </a:lnTo>
                  <a:lnTo>
                    <a:pt x="267035" y="279267"/>
                  </a:lnTo>
                  <a:lnTo>
                    <a:pt x="302829" y="241874"/>
                  </a:lnTo>
                  <a:lnTo>
                    <a:pt x="340925" y="206948"/>
                  </a:lnTo>
                  <a:lnTo>
                    <a:pt x="381093" y="174622"/>
                  </a:lnTo>
                  <a:lnTo>
                    <a:pt x="423101" y="145026"/>
                  </a:lnTo>
                  <a:lnTo>
                    <a:pt x="466719" y="118292"/>
                  </a:lnTo>
                  <a:lnTo>
                    <a:pt x="511715" y="94551"/>
                  </a:lnTo>
                  <a:lnTo>
                    <a:pt x="557860" y="73936"/>
                  </a:lnTo>
                  <a:lnTo>
                    <a:pt x="604923" y="56577"/>
                  </a:lnTo>
                  <a:lnTo>
                    <a:pt x="652671" y="42605"/>
                  </a:lnTo>
                  <a:lnTo>
                    <a:pt x="700876" y="32154"/>
                  </a:lnTo>
                  <a:lnTo>
                    <a:pt x="749306" y="25353"/>
                  </a:lnTo>
                  <a:lnTo>
                    <a:pt x="797730" y="22334"/>
                  </a:lnTo>
                  <a:lnTo>
                    <a:pt x="1007771" y="22334"/>
                  </a:lnTo>
                  <a:lnTo>
                    <a:pt x="998025" y="18852"/>
                  </a:lnTo>
                  <a:lnTo>
                    <a:pt x="944451" y="7345"/>
                  </a:lnTo>
                  <a:lnTo>
                    <a:pt x="884122" y="1052"/>
                  </a:lnTo>
                  <a:lnTo>
                    <a:pt x="817111" y="0"/>
                  </a:lnTo>
                  <a:close/>
                </a:path>
                <a:path w="1117600" h="720725">
                  <a:moveTo>
                    <a:pt x="791541" y="535156"/>
                  </a:moveTo>
                  <a:lnTo>
                    <a:pt x="786641" y="535156"/>
                  </a:lnTo>
                  <a:lnTo>
                    <a:pt x="783919" y="537062"/>
                  </a:lnTo>
                  <a:lnTo>
                    <a:pt x="777720" y="542423"/>
                  </a:lnTo>
                  <a:lnTo>
                    <a:pt x="773050" y="546025"/>
                  </a:lnTo>
                  <a:lnTo>
                    <a:pt x="728058" y="579063"/>
                  </a:lnTo>
                  <a:lnTo>
                    <a:pt x="685881" y="604771"/>
                  </a:lnTo>
                  <a:lnTo>
                    <a:pt x="641154" y="627683"/>
                  </a:lnTo>
                  <a:lnTo>
                    <a:pt x="594301" y="647651"/>
                  </a:lnTo>
                  <a:lnTo>
                    <a:pt x="545745" y="664527"/>
                  </a:lnTo>
                  <a:lnTo>
                    <a:pt x="495911" y="678165"/>
                  </a:lnTo>
                  <a:lnTo>
                    <a:pt x="445222" y="688415"/>
                  </a:lnTo>
                  <a:lnTo>
                    <a:pt x="394104" y="695132"/>
                  </a:lnTo>
                  <a:lnTo>
                    <a:pt x="342979" y="698167"/>
                  </a:lnTo>
                  <a:lnTo>
                    <a:pt x="519066" y="698167"/>
                  </a:lnTo>
                  <a:lnTo>
                    <a:pt x="570372" y="686435"/>
                  </a:lnTo>
                  <a:lnTo>
                    <a:pt x="618913" y="673091"/>
                  </a:lnTo>
                  <a:lnTo>
                    <a:pt x="667163" y="657684"/>
                  </a:lnTo>
                  <a:lnTo>
                    <a:pt x="714891" y="640266"/>
                  </a:lnTo>
                  <a:lnTo>
                    <a:pt x="761867" y="620892"/>
                  </a:lnTo>
                  <a:lnTo>
                    <a:pt x="785374" y="556213"/>
                  </a:lnTo>
                  <a:lnTo>
                    <a:pt x="791122" y="539219"/>
                  </a:lnTo>
                  <a:lnTo>
                    <a:pt x="791541" y="535156"/>
                  </a:lnTo>
                  <a:close/>
                </a:path>
                <a:path w="1117600" h="720725">
                  <a:moveTo>
                    <a:pt x="1007771" y="22334"/>
                  </a:moveTo>
                  <a:lnTo>
                    <a:pt x="797730" y="22334"/>
                  </a:lnTo>
                  <a:lnTo>
                    <a:pt x="864740" y="24474"/>
                  </a:lnTo>
                  <a:lnTo>
                    <a:pt x="919229" y="34148"/>
                  </a:lnTo>
                  <a:lnTo>
                    <a:pt x="961026" y="51309"/>
                  </a:lnTo>
                  <a:lnTo>
                    <a:pt x="1002096" y="96539"/>
                  </a:lnTo>
                  <a:lnTo>
                    <a:pt x="1008967" y="147630"/>
                  </a:lnTo>
                  <a:lnTo>
                    <a:pt x="1003640" y="178088"/>
                  </a:lnTo>
                  <a:lnTo>
                    <a:pt x="1002394" y="180926"/>
                  </a:lnTo>
                  <a:lnTo>
                    <a:pt x="1002760" y="183031"/>
                  </a:lnTo>
                  <a:lnTo>
                    <a:pt x="1003692" y="184423"/>
                  </a:lnTo>
                  <a:lnTo>
                    <a:pt x="1003985" y="184601"/>
                  </a:lnTo>
                  <a:lnTo>
                    <a:pt x="1004142" y="184601"/>
                  </a:lnTo>
                  <a:lnTo>
                    <a:pt x="1036289" y="160229"/>
                  </a:lnTo>
                  <a:lnTo>
                    <a:pt x="1117479" y="84416"/>
                  </a:lnTo>
                  <a:lnTo>
                    <a:pt x="1084612" y="57413"/>
                  </a:lnTo>
                  <a:lnTo>
                    <a:pt x="1044769" y="35550"/>
                  </a:lnTo>
                  <a:lnTo>
                    <a:pt x="1007771" y="223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2A9AD1C0-7C82-6B40-98F6-DB757E5CF1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4045" y="2045777"/>
            <a:ext cx="8116155" cy="637099"/>
          </a:xfrm>
          <a:prstGeom prst="rect">
            <a:avLst/>
          </a:prstGeom>
        </p:spPr>
        <p:txBody>
          <a:bodyPr/>
          <a:lstStyle>
            <a:lvl1pPr>
              <a:defRPr sz="4000" b="1" spc="300">
                <a:solidFill>
                  <a:schemeClr val="bg1"/>
                </a:solidFill>
                <a:latin typeface="Agenda" panose="02000603040000020004" pitchFamily="2" charset="77"/>
              </a:defRPr>
            </a:lvl1pPr>
            <a:lvl2pPr>
              <a:defRPr sz="4800" b="1">
                <a:latin typeface="Agenda" panose="02000603040000020004" pitchFamily="2" charset="77"/>
              </a:defRPr>
            </a:lvl2pPr>
            <a:lvl3pPr>
              <a:defRPr sz="4800" b="1">
                <a:latin typeface="Agenda" panose="02000603040000020004" pitchFamily="2" charset="77"/>
              </a:defRPr>
            </a:lvl3pPr>
            <a:lvl4pPr>
              <a:defRPr sz="4800" b="1">
                <a:latin typeface="Agenda" panose="02000603040000020004" pitchFamily="2" charset="77"/>
              </a:defRPr>
            </a:lvl4pPr>
            <a:lvl5pPr>
              <a:defRPr sz="4800" b="1">
                <a:latin typeface="Agenda" panose="02000603040000020004" pitchFamily="2" charset="77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8" name="Text Placeholder 15">
            <a:extLst>
              <a:ext uri="{FF2B5EF4-FFF2-40B4-BE49-F238E27FC236}">
                <a16:creationId xmlns:a16="http://schemas.microsoft.com/office/drawing/2014/main" id="{15399798-D8D4-9D4D-980A-3F26C724F1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6889" y="3161173"/>
            <a:ext cx="13393283" cy="333170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1" i="0">
                <a:solidFill>
                  <a:schemeClr val="bg1"/>
                </a:solidFill>
                <a:latin typeface="Utopia Std Black Headline" panose="02040603060506020204" pitchFamily="18" charset="77"/>
              </a:defRPr>
            </a:lvl1pPr>
            <a:lvl2pPr>
              <a:defRPr sz="9000">
                <a:latin typeface="Abolition" pitchFamily="2" charset="0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>
                <a:solidFill>
                  <a:schemeClr val="bg1"/>
                </a:solidFill>
                <a:latin typeface="Abolition" pitchFamily="2" charset="0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>
                <a:solidFill>
                  <a:schemeClr val="bg1"/>
                </a:solidFill>
                <a:latin typeface="Abolition" pitchFamily="2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>
                <a:solidFill>
                  <a:schemeClr val="bg1"/>
                </a:solidFill>
                <a:latin typeface="Abolition" pitchFamily="2" charset="0"/>
              </a:defRPr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B3E7DD81-0084-B84E-AB05-6EE2449CBE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4046" y="6761919"/>
            <a:ext cx="7201658" cy="232454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9000" b="1" i="1">
                <a:solidFill>
                  <a:schemeClr val="bg1"/>
                </a:solidFill>
                <a:latin typeface="Utopia Std Semibold" panose="02040603060506020204" pitchFamily="18" charset="77"/>
              </a:defRPr>
            </a:lvl1pPr>
            <a:lvl2pPr>
              <a:defRPr sz="6000" b="1" i="1">
                <a:latin typeface="Utopia Std Caption" panose="02040603060506020204" pitchFamily="18" charset="77"/>
              </a:defRPr>
            </a:lvl2pPr>
            <a:lvl3pPr>
              <a:defRPr sz="6000" b="1" i="1">
                <a:latin typeface="Utopia Std Caption" panose="02040603060506020204" pitchFamily="18" charset="77"/>
              </a:defRPr>
            </a:lvl3pPr>
            <a:lvl4pPr>
              <a:defRPr sz="6000" b="1" i="1">
                <a:latin typeface="Utopia Std Caption" panose="02040603060506020204" pitchFamily="18" charset="77"/>
              </a:defRPr>
            </a:lvl4pPr>
            <a:lvl5pPr>
              <a:defRPr sz="6000" b="1" i="1">
                <a:latin typeface="Utopia Std Caption" panose="02040603060506020204" pitchFamily="18" charset="77"/>
              </a:defRPr>
            </a:lvl5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SUBTEXT.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5127086" y="10517697"/>
            <a:ext cx="4825492" cy="56546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753984" y="10517697"/>
            <a:ext cx="3468322" cy="56546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0857359" y="10517697"/>
            <a:ext cx="3468322" cy="56546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3" name="Text Placeholder 27">
            <a:extLst>
              <a:ext uri="{FF2B5EF4-FFF2-40B4-BE49-F238E27FC236}">
                <a16:creationId xmlns:a16="http://schemas.microsoft.com/office/drawing/2014/main" id="{0BD5FDAB-A114-284A-91A6-CC252A8CA6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6151" y="2651984"/>
            <a:ext cx="13469530" cy="7086600"/>
          </a:xfrm>
          <a:prstGeom prst="rect">
            <a:avLst/>
          </a:prstGeom>
        </p:spPr>
        <p:txBody>
          <a:bodyPr/>
          <a:lstStyle>
            <a:lvl1pPr marL="685800" marR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500" b="0" i="0">
                <a:solidFill>
                  <a:srgbClr val="2C303C"/>
                </a:solidFill>
                <a:latin typeface="Agenda-Light" panose="02000603040000020004" pitchFamily="2" charset="0"/>
              </a:defRPr>
            </a:lvl1pPr>
            <a:lvl2pPr marL="1028700" indent="-571500">
              <a:buFont typeface="Arial" panose="020B0604020202020204" pitchFamily="34" charset="0"/>
              <a:buChar char="•"/>
              <a:defRPr sz="3600">
                <a:latin typeface="Agenda-Light" panose="02000603040000020004" pitchFamily="2" charset="0"/>
              </a:defRPr>
            </a:lvl2pPr>
            <a:lvl3pPr marL="1485900" indent="-571500">
              <a:buFont typeface="Arial" panose="020B0604020202020204" pitchFamily="34" charset="0"/>
              <a:buChar char="•"/>
              <a:defRPr sz="3600">
                <a:latin typeface="Agenda-Light" panose="02000603040000020004" pitchFamily="2" charset="0"/>
              </a:defRPr>
            </a:lvl3pPr>
            <a:lvl4pPr marL="1943100" indent="-571500">
              <a:buFont typeface="Arial" panose="020B0604020202020204" pitchFamily="34" charset="0"/>
              <a:buChar char="•"/>
              <a:defRPr sz="3600">
                <a:latin typeface="Agenda-Light" panose="02000603040000020004" pitchFamily="2" charset="0"/>
              </a:defRPr>
            </a:lvl4pPr>
            <a:lvl5pPr marL="2400300" indent="-571500">
              <a:buFont typeface="Arial" panose="020B0604020202020204" pitchFamily="34" charset="0"/>
              <a:buChar char="•"/>
              <a:defRPr sz="3600">
                <a:latin typeface="Agenda-Light" panose="0200060304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F177A1C4-42AE-614B-98C4-F308C34BD1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2577" y="549276"/>
            <a:ext cx="13473103" cy="1981201"/>
          </a:xfrm>
          <a:prstGeom prst="rect">
            <a:avLst/>
          </a:prstGeom>
        </p:spPr>
        <p:txBody>
          <a:bodyPr/>
          <a:lstStyle>
            <a:lvl1pPr>
              <a:defRPr sz="9600" b="0" i="0" spc="100" baseline="0">
                <a:solidFill>
                  <a:srgbClr val="B91000"/>
                </a:solidFill>
                <a:latin typeface="Utopia Std Black Headline" panose="02040603060506020204" pitchFamily="18" charset="77"/>
              </a:defRPr>
            </a:lvl1pPr>
            <a:lvl2pPr>
              <a:defRPr sz="9000">
                <a:latin typeface="Abolition" pitchFamily="2" charset="0"/>
              </a:defRPr>
            </a:lvl2pPr>
            <a:lvl3pPr>
              <a:defRPr sz="9000">
                <a:latin typeface="Abolition" pitchFamily="2" charset="0"/>
              </a:defRPr>
            </a:lvl3pPr>
            <a:lvl4pPr>
              <a:defRPr sz="9000">
                <a:latin typeface="Abolition" pitchFamily="2" charset="0"/>
              </a:defRPr>
            </a:lvl4pPr>
            <a:lvl5pPr>
              <a:defRPr sz="9000">
                <a:latin typeface="Abolition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4213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with subhea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5127086" y="10517697"/>
            <a:ext cx="4825492" cy="56546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753984" y="10517697"/>
            <a:ext cx="3468322" cy="56546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0857359" y="10517697"/>
            <a:ext cx="3468322" cy="56546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DF2591EA-0215-4345-9781-F038F43BCE1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6151" y="2789967"/>
            <a:ext cx="13469530" cy="838200"/>
          </a:xfrm>
          <a:prstGeom prst="rect">
            <a:avLst/>
          </a:prstGeom>
        </p:spPr>
        <p:txBody>
          <a:bodyPr/>
          <a:lstStyle>
            <a:lvl1pPr>
              <a:defRPr sz="4500" b="1" i="0">
                <a:solidFill>
                  <a:srgbClr val="2C303C"/>
                </a:solidFill>
                <a:latin typeface="Utopia Std" panose="02040603060506020204" pitchFamily="18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2F5F7DAB-A964-C441-8B6E-A5C9863370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2577" y="549275"/>
            <a:ext cx="13473103" cy="1918780"/>
          </a:xfrm>
          <a:prstGeom prst="rect">
            <a:avLst/>
          </a:prstGeom>
        </p:spPr>
        <p:txBody>
          <a:bodyPr/>
          <a:lstStyle>
            <a:lvl1pPr>
              <a:defRPr sz="9600" b="0" i="0" spc="100" baseline="0">
                <a:solidFill>
                  <a:srgbClr val="B91000"/>
                </a:solidFill>
                <a:latin typeface="Utopia Std Black Headline" panose="02040603060506020204" pitchFamily="18" charset="77"/>
              </a:defRPr>
            </a:lvl1pPr>
            <a:lvl2pPr>
              <a:defRPr sz="9000">
                <a:latin typeface="Abolition" pitchFamily="2" charset="0"/>
              </a:defRPr>
            </a:lvl2pPr>
            <a:lvl3pPr>
              <a:defRPr sz="9000">
                <a:latin typeface="Abolition" pitchFamily="2" charset="0"/>
              </a:defRPr>
            </a:lvl3pPr>
            <a:lvl4pPr>
              <a:defRPr sz="9000">
                <a:latin typeface="Abolition" pitchFamily="2" charset="0"/>
              </a:defRPr>
            </a:lvl4pPr>
            <a:lvl5pPr>
              <a:defRPr sz="9000">
                <a:latin typeface="Abolition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59DAB530-BF39-2B44-90A8-663DF75AD3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6151" y="3856767"/>
            <a:ext cx="13469530" cy="5912708"/>
          </a:xfrm>
          <a:prstGeom prst="rect">
            <a:avLst/>
          </a:prstGeom>
        </p:spPr>
        <p:txBody>
          <a:bodyPr/>
          <a:lstStyle>
            <a:lvl1pPr marL="685800" marR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500" b="0" i="0">
                <a:solidFill>
                  <a:srgbClr val="2C303C"/>
                </a:solidFill>
                <a:latin typeface="Agenda-Light" panose="02000603040000020004" pitchFamily="2" charset="0"/>
              </a:defRPr>
            </a:lvl1pPr>
            <a:lvl2pPr marL="1028700" indent="-571500">
              <a:buFont typeface="Arial" panose="020B0604020202020204" pitchFamily="34" charset="0"/>
              <a:buChar char="•"/>
              <a:defRPr sz="3600">
                <a:latin typeface="Agenda-Light" panose="02000603040000020004" pitchFamily="2" charset="0"/>
              </a:defRPr>
            </a:lvl2pPr>
            <a:lvl3pPr marL="1485900" indent="-571500">
              <a:buFont typeface="Arial" panose="020B0604020202020204" pitchFamily="34" charset="0"/>
              <a:buChar char="•"/>
              <a:defRPr sz="3600">
                <a:latin typeface="Agenda-Light" panose="02000603040000020004" pitchFamily="2" charset="0"/>
              </a:defRPr>
            </a:lvl3pPr>
            <a:lvl4pPr marL="1943100" indent="-571500">
              <a:buFont typeface="Arial" panose="020B0604020202020204" pitchFamily="34" charset="0"/>
              <a:buChar char="•"/>
              <a:defRPr sz="3600">
                <a:latin typeface="Agenda-Light" panose="02000603040000020004" pitchFamily="2" charset="0"/>
              </a:defRPr>
            </a:lvl4pPr>
            <a:lvl5pPr marL="2400300" indent="-571500">
              <a:buFont typeface="Arial" panose="020B0604020202020204" pitchFamily="34" charset="0"/>
              <a:buChar char="•"/>
              <a:defRPr sz="3600">
                <a:latin typeface="Agenda-Light" panose="0200060304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94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and obje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5127086" y="10517697"/>
            <a:ext cx="4825492" cy="56546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753984" y="10517697"/>
            <a:ext cx="3468322" cy="56546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0857359" y="10517697"/>
            <a:ext cx="3468322" cy="56546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44" name="Text Placeholder 27">
            <a:extLst>
              <a:ext uri="{FF2B5EF4-FFF2-40B4-BE49-F238E27FC236}">
                <a16:creationId xmlns:a16="http://schemas.microsoft.com/office/drawing/2014/main" id="{E43F8427-3D0B-BD49-9CAA-BB5EFEE8FB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6151" y="2759076"/>
            <a:ext cx="6569370" cy="838200"/>
          </a:xfrm>
          <a:prstGeom prst="rect">
            <a:avLst/>
          </a:prstGeom>
        </p:spPr>
        <p:txBody>
          <a:bodyPr/>
          <a:lstStyle>
            <a:lvl1pPr>
              <a:defRPr sz="4500" b="1" i="0">
                <a:solidFill>
                  <a:srgbClr val="2C303C"/>
                </a:solidFill>
                <a:latin typeface="Utopia Std" panose="02040603060506020204" pitchFamily="18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25">
            <a:extLst>
              <a:ext uri="{FF2B5EF4-FFF2-40B4-BE49-F238E27FC236}">
                <a16:creationId xmlns:a16="http://schemas.microsoft.com/office/drawing/2014/main" id="{FB953317-2B06-8344-B10B-6E11ABB5F0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2577" y="549276"/>
            <a:ext cx="13473103" cy="1981201"/>
          </a:xfrm>
          <a:prstGeom prst="rect">
            <a:avLst/>
          </a:prstGeom>
        </p:spPr>
        <p:txBody>
          <a:bodyPr/>
          <a:lstStyle>
            <a:lvl1pPr>
              <a:defRPr sz="9600" b="0" i="0" spc="100" baseline="0">
                <a:solidFill>
                  <a:srgbClr val="B91000"/>
                </a:solidFill>
                <a:latin typeface="Utopia Std Black Headline" panose="02040603060506020204" pitchFamily="18" charset="77"/>
              </a:defRPr>
            </a:lvl1pPr>
            <a:lvl2pPr>
              <a:defRPr sz="9000">
                <a:latin typeface="Abolition" pitchFamily="2" charset="0"/>
              </a:defRPr>
            </a:lvl2pPr>
            <a:lvl3pPr>
              <a:defRPr sz="9000">
                <a:latin typeface="Abolition" pitchFamily="2" charset="0"/>
              </a:defRPr>
            </a:lvl3pPr>
            <a:lvl4pPr>
              <a:defRPr sz="9000">
                <a:latin typeface="Abolition" pitchFamily="2" charset="0"/>
              </a:defRPr>
            </a:lvl4pPr>
            <a:lvl5pPr>
              <a:defRPr sz="9000">
                <a:latin typeface="Abolition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3D8011A4-1583-6C49-AA84-10A93BC686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6151" y="3825876"/>
            <a:ext cx="6569369" cy="5029200"/>
          </a:xfrm>
          <a:prstGeom prst="rect">
            <a:avLst/>
          </a:prstGeom>
        </p:spPr>
        <p:txBody>
          <a:bodyPr/>
          <a:lstStyle>
            <a:lvl1pPr marL="685800" marR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500" b="0" i="0">
                <a:solidFill>
                  <a:srgbClr val="2C303C"/>
                </a:solidFill>
                <a:latin typeface="Agenda-Light" panose="02000603040000020004" pitchFamily="2" charset="0"/>
              </a:defRPr>
            </a:lvl1pPr>
            <a:lvl2pPr marL="1028700" indent="-571500">
              <a:buFont typeface="Arial" panose="020B0604020202020204" pitchFamily="34" charset="0"/>
              <a:buChar char="•"/>
              <a:defRPr sz="3600">
                <a:latin typeface="Agenda-Light" panose="02000603040000020004" pitchFamily="2" charset="0"/>
              </a:defRPr>
            </a:lvl2pPr>
            <a:lvl3pPr marL="1485900" indent="-571500">
              <a:buFont typeface="Arial" panose="020B0604020202020204" pitchFamily="34" charset="0"/>
              <a:buChar char="•"/>
              <a:defRPr sz="3600">
                <a:latin typeface="Agenda-Light" panose="02000603040000020004" pitchFamily="2" charset="0"/>
              </a:defRPr>
            </a:lvl3pPr>
            <a:lvl4pPr marL="1943100" indent="-571500">
              <a:buFont typeface="Arial" panose="020B0604020202020204" pitchFamily="34" charset="0"/>
              <a:buChar char="•"/>
              <a:defRPr sz="3600">
                <a:latin typeface="Agenda-Light" panose="02000603040000020004" pitchFamily="2" charset="0"/>
              </a:defRPr>
            </a:lvl4pPr>
            <a:lvl5pPr marL="2400300" indent="-571500">
              <a:buFont typeface="Arial" panose="020B0604020202020204" pitchFamily="34" charset="0"/>
              <a:buChar char="•"/>
              <a:defRPr sz="3600">
                <a:latin typeface="Agenda-Light" panose="0200060304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96C7BD-8785-E943-A457-6E45DB48708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882768" y="2835276"/>
            <a:ext cx="6443151" cy="6096000"/>
          </a:xfrm>
          <a:prstGeom prst="rect">
            <a:avLst/>
          </a:prstGeom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895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5127086" y="10517697"/>
            <a:ext cx="4825492" cy="56546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753984" y="10517697"/>
            <a:ext cx="3468322" cy="56546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0857359" y="10517697"/>
            <a:ext cx="3468322" cy="56546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44" name="Text Placeholder 27">
            <a:extLst>
              <a:ext uri="{FF2B5EF4-FFF2-40B4-BE49-F238E27FC236}">
                <a16:creationId xmlns:a16="http://schemas.microsoft.com/office/drawing/2014/main" id="{E43F8427-3D0B-BD49-9CAA-BB5EFEE8FB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6151" y="2759076"/>
            <a:ext cx="6569370" cy="838200"/>
          </a:xfrm>
          <a:prstGeom prst="rect">
            <a:avLst/>
          </a:prstGeom>
        </p:spPr>
        <p:txBody>
          <a:bodyPr/>
          <a:lstStyle>
            <a:lvl1pPr>
              <a:defRPr sz="4500" b="1" i="0">
                <a:solidFill>
                  <a:srgbClr val="2C303C"/>
                </a:solidFill>
                <a:latin typeface="Utopia Std" panose="02040603060506020204" pitchFamily="18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25">
            <a:extLst>
              <a:ext uri="{FF2B5EF4-FFF2-40B4-BE49-F238E27FC236}">
                <a16:creationId xmlns:a16="http://schemas.microsoft.com/office/drawing/2014/main" id="{FB953317-2B06-8344-B10B-6E11ABB5F0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2577" y="549276"/>
            <a:ext cx="13473103" cy="1981201"/>
          </a:xfrm>
          <a:prstGeom prst="rect">
            <a:avLst/>
          </a:prstGeom>
        </p:spPr>
        <p:txBody>
          <a:bodyPr/>
          <a:lstStyle>
            <a:lvl1pPr>
              <a:defRPr sz="9600" b="0" i="0" spc="100" baseline="0">
                <a:solidFill>
                  <a:srgbClr val="B91000"/>
                </a:solidFill>
                <a:latin typeface="Utopia Std Black Headline" panose="02040603060506020204" pitchFamily="18" charset="77"/>
              </a:defRPr>
            </a:lvl1pPr>
            <a:lvl2pPr>
              <a:defRPr sz="9000">
                <a:latin typeface="Abolition" pitchFamily="2" charset="0"/>
              </a:defRPr>
            </a:lvl2pPr>
            <a:lvl3pPr>
              <a:defRPr sz="9000">
                <a:latin typeface="Abolition" pitchFamily="2" charset="0"/>
              </a:defRPr>
            </a:lvl3pPr>
            <a:lvl4pPr>
              <a:defRPr sz="9000">
                <a:latin typeface="Abolition" pitchFamily="2" charset="0"/>
              </a:defRPr>
            </a:lvl4pPr>
            <a:lvl5pPr>
              <a:defRPr sz="9000">
                <a:latin typeface="Abolition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3D8011A4-1583-6C49-AA84-10A93BC686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6151" y="3825876"/>
            <a:ext cx="6569369" cy="5029200"/>
          </a:xfrm>
          <a:prstGeom prst="rect">
            <a:avLst/>
          </a:prstGeom>
        </p:spPr>
        <p:txBody>
          <a:bodyPr/>
          <a:lstStyle>
            <a:lvl1pPr marL="685800" marR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500" b="0" i="0">
                <a:solidFill>
                  <a:srgbClr val="2C303C"/>
                </a:solidFill>
                <a:latin typeface="Agenda-Light" panose="02000603040000020004" pitchFamily="2" charset="0"/>
              </a:defRPr>
            </a:lvl1pPr>
            <a:lvl2pPr marL="1028700" indent="-571500">
              <a:buFont typeface="Arial" panose="020B0604020202020204" pitchFamily="34" charset="0"/>
              <a:buChar char="•"/>
              <a:defRPr sz="3600">
                <a:latin typeface="Agenda-Light" panose="02000603040000020004" pitchFamily="2" charset="0"/>
              </a:defRPr>
            </a:lvl2pPr>
            <a:lvl3pPr marL="1485900" indent="-571500">
              <a:buFont typeface="Arial" panose="020B0604020202020204" pitchFamily="34" charset="0"/>
              <a:buChar char="•"/>
              <a:defRPr sz="3600">
                <a:latin typeface="Agenda-Light" panose="02000603040000020004" pitchFamily="2" charset="0"/>
              </a:defRPr>
            </a:lvl3pPr>
            <a:lvl4pPr marL="1943100" indent="-571500">
              <a:buFont typeface="Arial" panose="020B0604020202020204" pitchFamily="34" charset="0"/>
              <a:buChar char="•"/>
              <a:defRPr sz="3600">
                <a:latin typeface="Agenda-Light" panose="02000603040000020004" pitchFamily="2" charset="0"/>
              </a:defRPr>
            </a:lvl4pPr>
            <a:lvl5pPr marL="2400300" indent="-571500">
              <a:buFont typeface="Arial" panose="020B0604020202020204" pitchFamily="34" charset="0"/>
              <a:buChar char="•"/>
              <a:defRPr sz="3600">
                <a:latin typeface="Agenda-Light" panose="0200060304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48273F98-7281-6846-AE6C-ABE7B6AFD1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82767" y="2759076"/>
            <a:ext cx="6465145" cy="838200"/>
          </a:xfrm>
          <a:prstGeom prst="rect">
            <a:avLst/>
          </a:prstGeom>
        </p:spPr>
        <p:txBody>
          <a:bodyPr/>
          <a:lstStyle>
            <a:lvl1pPr>
              <a:defRPr sz="4500" b="1" i="0">
                <a:solidFill>
                  <a:srgbClr val="2C303C"/>
                </a:solidFill>
                <a:latin typeface="Utopia Std" panose="02040603060506020204" pitchFamily="18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7">
            <a:extLst>
              <a:ext uri="{FF2B5EF4-FFF2-40B4-BE49-F238E27FC236}">
                <a16:creationId xmlns:a16="http://schemas.microsoft.com/office/drawing/2014/main" id="{DAB0D497-CF5B-AC4A-96BE-0ECA06A6076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82768" y="3825876"/>
            <a:ext cx="6465144" cy="5029200"/>
          </a:xfrm>
          <a:prstGeom prst="rect">
            <a:avLst/>
          </a:prstGeom>
        </p:spPr>
        <p:txBody>
          <a:bodyPr/>
          <a:lstStyle>
            <a:lvl1pPr marL="685800" marR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500" b="0" i="0">
                <a:solidFill>
                  <a:srgbClr val="2C303C"/>
                </a:solidFill>
                <a:latin typeface="Agenda-Light" panose="02000603040000020004" pitchFamily="2" charset="0"/>
              </a:defRPr>
            </a:lvl1pPr>
            <a:lvl2pPr marL="1028700" indent="-571500">
              <a:buFont typeface="Arial" panose="020B0604020202020204" pitchFamily="34" charset="0"/>
              <a:buChar char="•"/>
              <a:defRPr sz="3600">
                <a:latin typeface="Agenda-Light" panose="02000603040000020004" pitchFamily="2" charset="0"/>
              </a:defRPr>
            </a:lvl2pPr>
            <a:lvl3pPr marL="1485900" indent="-571500">
              <a:buFont typeface="Arial" panose="020B0604020202020204" pitchFamily="34" charset="0"/>
              <a:buChar char="•"/>
              <a:defRPr sz="3600">
                <a:latin typeface="Agenda-Light" panose="02000603040000020004" pitchFamily="2" charset="0"/>
              </a:defRPr>
            </a:lvl3pPr>
            <a:lvl4pPr marL="1943100" indent="-571500">
              <a:buFont typeface="Arial" panose="020B0604020202020204" pitchFamily="34" charset="0"/>
              <a:buChar char="•"/>
              <a:defRPr sz="3600">
                <a:latin typeface="Agenda-Light" panose="02000603040000020004" pitchFamily="2" charset="0"/>
              </a:defRPr>
            </a:lvl4pPr>
            <a:lvl5pPr marL="2400300" indent="-571500">
              <a:buFont typeface="Arial" panose="020B0604020202020204" pitchFamily="34" charset="0"/>
              <a:buChar char="•"/>
              <a:defRPr sz="3600">
                <a:latin typeface="Agenda-Light" panose="0200060304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35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27086" y="10517697"/>
            <a:ext cx="4825492" cy="56546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rgbClr val="2C303C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3984" y="10517697"/>
            <a:ext cx="3468322" cy="56546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rgbClr val="2C303C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57359" y="10517697"/>
            <a:ext cx="3468322" cy="56546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rgbClr val="2C303C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3D29C538-8819-334D-A481-1D8ABD91D8C4}"/>
              </a:ext>
            </a:extLst>
          </p:cNvPr>
          <p:cNvSpPr txBox="1">
            <a:spLocks/>
          </p:cNvSpPr>
          <p:nvPr userDrawn="1"/>
        </p:nvSpPr>
        <p:spPr>
          <a:xfrm>
            <a:off x="856217" y="1923643"/>
            <a:ext cx="10001112" cy="404857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2800" kern="0" dirty="0">
              <a:solidFill>
                <a:srgbClr val="2C303C"/>
              </a:solidFill>
              <a:latin typeface="Agenda" panose="02000603040000020004" pitchFamily="2" charset="77"/>
            </a:endParaRP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4350340-C069-EC44-80AF-3C380D8C6D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8789" y="1923644"/>
            <a:ext cx="8802027" cy="3515575"/>
          </a:xfrm>
          <a:prstGeom prst="rect">
            <a:avLst/>
          </a:prstGeom>
        </p:spPr>
        <p:txBody>
          <a:bodyPr/>
          <a:lstStyle>
            <a:lvl1pPr>
              <a:defRPr sz="9000" b="0" i="0" spc="100" baseline="0">
                <a:solidFill>
                  <a:srgbClr val="2C303C"/>
                </a:solidFill>
                <a:latin typeface="Utopia Std Black Headline" panose="02040603060506020204" pitchFamily="18" charset="77"/>
              </a:defRPr>
            </a:lvl1pPr>
            <a:lvl2pPr>
              <a:defRPr sz="9000">
                <a:latin typeface="Abolition" pitchFamily="2" charset="0"/>
              </a:defRPr>
            </a:lvl2pPr>
            <a:lvl3pPr>
              <a:defRPr sz="9000">
                <a:latin typeface="Abolition" pitchFamily="2" charset="0"/>
              </a:defRPr>
            </a:lvl3pPr>
            <a:lvl4pPr>
              <a:defRPr sz="9000">
                <a:latin typeface="Abolition" pitchFamily="2" charset="0"/>
              </a:defRPr>
            </a:lvl4pPr>
            <a:lvl5pPr>
              <a:defRPr sz="9000">
                <a:latin typeface="Abolition" pitchFamily="2" charset="0"/>
              </a:defRPr>
            </a:lvl5pPr>
          </a:lstStyle>
          <a:p>
            <a:pPr lvl="0"/>
            <a:r>
              <a:rPr lang="en-US" dirty="0"/>
              <a:t>Click to edit.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8CF50EE-4782-E44F-B6F8-7110767031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6150" y="7331075"/>
            <a:ext cx="8912766" cy="2362200"/>
          </a:xfrm>
          <a:prstGeom prst="rect">
            <a:avLst/>
          </a:prstGeom>
        </p:spPr>
        <p:txBody>
          <a:bodyPr/>
          <a:lstStyle>
            <a:lvl1pPr>
              <a:defRPr sz="8000" b="1" i="1">
                <a:solidFill>
                  <a:srgbClr val="B91000"/>
                </a:solidFill>
                <a:latin typeface="Utopia Std Semibold" panose="02040603060506020204" pitchFamily="18" charset="77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6A84DB-AD3B-A04B-82EA-A16AC5C5EB75}"/>
              </a:ext>
            </a:extLst>
          </p:cNvPr>
          <p:cNvSpPr/>
          <p:nvPr userDrawn="1"/>
        </p:nvSpPr>
        <p:spPr>
          <a:xfrm>
            <a:off x="109549" y="137019"/>
            <a:ext cx="14876239" cy="11048365"/>
          </a:xfrm>
          <a:prstGeom prst="rect">
            <a:avLst/>
          </a:prstGeom>
          <a:solidFill>
            <a:srgbClr val="B91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4ECA7031-1C4B-F949-9A78-4B9E4C92CE19}"/>
              </a:ext>
            </a:extLst>
          </p:cNvPr>
          <p:cNvSpPr txBox="1">
            <a:spLocks/>
          </p:cNvSpPr>
          <p:nvPr userDrawn="1"/>
        </p:nvSpPr>
        <p:spPr>
          <a:xfrm>
            <a:off x="1380796" y="3521075"/>
            <a:ext cx="10001112" cy="404857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2800" kern="0" dirty="0">
              <a:solidFill>
                <a:schemeClr val="bg1"/>
              </a:solidFill>
              <a:latin typeface="Agenda" panose="02000603040000020004" pitchFamily="2" charset="77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9E7384F-388D-1B4D-AF19-0D3911501625}"/>
              </a:ext>
            </a:extLst>
          </p:cNvPr>
          <p:cNvGrpSpPr/>
          <p:nvPr userDrawn="1"/>
        </p:nvGrpSpPr>
        <p:grpSpPr>
          <a:xfrm>
            <a:off x="5547197" y="5173926"/>
            <a:ext cx="4000941" cy="974549"/>
            <a:chOff x="14056678" y="9480726"/>
            <a:chExt cx="2844430" cy="721089"/>
          </a:xfrm>
        </p:grpSpPr>
        <p:sp>
          <p:nvSpPr>
            <p:cNvPr id="19" name="object 7">
              <a:extLst>
                <a:ext uri="{FF2B5EF4-FFF2-40B4-BE49-F238E27FC236}">
                  <a16:creationId xmlns:a16="http://schemas.microsoft.com/office/drawing/2014/main" id="{C17F2982-F984-B94D-8B94-28D86112D9EC}"/>
                </a:ext>
              </a:extLst>
            </p:cNvPr>
            <p:cNvSpPr/>
            <p:nvPr/>
          </p:nvSpPr>
          <p:spPr>
            <a:xfrm>
              <a:off x="15034479" y="9752423"/>
              <a:ext cx="229870" cy="337185"/>
            </a:xfrm>
            <a:custGeom>
              <a:avLst/>
              <a:gdLst/>
              <a:ahLst/>
              <a:cxnLst/>
              <a:rect l="l" t="t" r="r" b="b"/>
              <a:pathLst>
                <a:path w="229869" h="337184">
                  <a:moveTo>
                    <a:pt x="7518" y="28177"/>
                  </a:moveTo>
                  <a:lnTo>
                    <a:pt x="6889" y="30690"/>
                  </a:lnTo>
                  <a:lnTo>
                    <a:pt x="6889" y="31946"/>
                  </a:lnTo>
                  <a:lnTo>
                    <a:pt x="10020" y="33810"/>
                  </a:lnTo>
                  <a:lnTo>
                    <a:pt x="16282" y="35695"/>
                  </a:lnTo>
                  <a:lnTo>
                    <a:pt x="29349" y="42792"/>
                  </a:lnTo>
                  <a:lnTo>
                    <a:pt x="36718" y="56756"/>
                  </a:lnTo>
                  <a:lnTo>
                    <a:pt x="39977" y="77879"/>
                  </a:lnTo>
                  <a:lnTo>
                    <a:pt x="40710" y="106457"/>
                  </a:lnTo>
                  <a:lnTo>
                    <a:pt x="40710" y="256138"/>
                  </a:lnTo>
                  <a:lnTo>
                    <a:pt x="34837" y="309761"/>
                  </a:lnTo>
                  <a:lnTo>
                    <a:pt x="2502" y="332544"/>
                  </a:lnTo>
                  <a:lnTo>
                    <a:pt x="0" y="333790"/>
                  </a:lnTo>
                  <a:lnTo>
                    <a:pt x="0" y="336303"/>
                  </a:lnTo>
                  <a:lnTo>
                    <a:pt x="2502" y="336921"/>
                  </a:lnTo>
                  <a:lnTo>
                    <a:pt x="5633" y="336921"/>
                  </a:lnTo>
                  <a:lnTo>
                    <a:pt x="27866" y="335984"/>
                  </a:lnTo>
                  <a:lnTo>
                    <a:pt x="48436" y="335340"/>
                  </a:lnTo>
                  <a:lnTo>
                    <a:pt x="72647" y="335047"/>
                  </a:lnTo>
                  <a:lnTo>
                    <a:pt x="147178" y="335047"/>
                  </a:lnTo>
                  <a:lnTo>
                    <a:pt x="147178" y="333790"/>
                  </a:lnTo>
                  <a:lnTo>
                    <a:pt x="145294" y="332544"/>
                  </a:lnTo>
                  <a:lnTo>
                    <a:pt x="140906" y="331288"/>
                  </a:lnTo>
                  <a:lnTo>
                    <a:pt x="121591" y="322452"/>
                  </a:lnTo>
                  <a:lnTo>
                    <a:pt x="110847" y="306160"/>
                  </a:lnTo>
                  <a:lnTo>
                    <a:pt x="106209" y="283645"/>
                  </a:lnTo>
                  <a:lnTo>
                    <a:pt x="105211" y="256138"/>
                  </a:lnTo>
                  <a:lnTo>
                    <a:pt x="105211" y="140906"/>
                  </a:lnTo>
                  <a:lnTo>
                    <a:pt x="109486" y="110233"/>
                  </a:lnTo>
                  <a:lnTo>
                    <a:pt x="119293" y="87672"/>
                  </a:lnTo>
                  <a:lnTo>
                    <a:pt x="101452" y="87672"/>
                  </a:lnTo>
                  <a:lnTo>
                    <a:pt x="101452" y="28805"/>
                  </a:lnTo>
                  <a:lnTo>
                    <a:pt x="15653" y="28805"/>
                  </a:lnTo>
                  <a:lnTo>
                    <a:pt x="7518" y="28177"/>
                  </a:lnTo>
                  <a:close/>
                </a:path>
                <a:path w="229869" h="337184">
                  <a:moveTo>
                    <a:pt x="147178" y="335047"/>
                  </a:moveTo>
                  <a:lnTo>
                    <a:pt x="72647" y="335047"/>
                  </a:lnTo>
                  <a:lnTo>
                    <a:pt x="97425" y="335340"/>
                  </a:lnTo>
                  <a:lnTo>
                    <a:pt x="142163" y="336921"/>
                  </a:lnTo>
                  <a:lnTo>
                    <a:pt x="147178" y="336921"/>
                  </a:lnTo>
                  <a:lnTo>
                    <a:pt x="147178" y="335047"/>
                  </a:lnTo>
                  <a:close/>
                </a:path>
                <a:path w="229869" h="337184">
                  <a:moveTo>
                    <a:pt x="229835" y="0"/>
                  </a:moveTo>
                  <a:lnTo>
                    <a:pt x="188571" y="5329"/>
                  </a:lnTo>
                  <a:lnTo>
                    <a:pt x="153353" y="23402"/>
                  </a:lnTo>
                  <a:lnTo>
                    <a:pt x="124595" y="51692"/>
                  </a:lnTo>
                  <a:lnTo>
                    <a:pt x="102708" y="87672"/>
                  </a:lnTo>
                  <a:lnTo>
                    <a:pt x="119293" y="87672"/>
                  </a:lnTo>
                  <a:lnTo>
                    <a:pt x="121569" y="82435"/>
                  </a:lnTo>
                  <a:lnTo>
                    <a:pt x="140347" y="62269"/>
                  </a:lnTo>
                  <a:lnTo>
                    <a:pt x="164707" y="54490"/>
                  </a:lnTo>
                  <a:lnTo>
                    <a:pt x="207618" y="54490"/>
                  </a:lnTo>
                  <a:lnTo>
                    <a:pt x="229835" y="0"/>
                  </a:lnTo>
                  <a:close/>
                </a:path>
                <a:path w="229869" h="337184">
                  <a:moveTo>
                    <a:pt x="207618" y="54490"/>
                  </a:moveTo>
                  <a:lnTo>
                    <a:pt x="164707" y="54490"/>
                  </a:lnTo>
                  <a:lnTo>
                    <a:pt x="174825" y="54910"/>
                  </a:lnTo>
                  <a:lnTo>
                    <a:pt x="185062" y="56445"/>
                  </a:lnTo>
                  <a:lnTo>
                    <a:pt x="194827" y="59508"/>
                  </a:lnTo>
                  <a:lnTo>
                    <a:pt x="203533" y="64511"/>
                  </a:lnTo>
                  <a:lnTo>
                    <a:pt x="207618" y="54490"/>
                  </a:lnTo>
                  <a:close/>
                </a:path>
                <a:path w="229869" h="337184">
                  <a:moveTo>
                    <a:pt x="101452" y="6889"/>
                  </a:moveTo>
                  <a:lnTo>
                    <a:pt x="81686" y="13376"/>
                  </a:lnTo>
                  <a:lnTo>
                    <a:pt x="61685" y="18865"/>
                  </a:lnTo>
                  <a:lnTo>
                    <a:pt x="41215" y="23534"/>
                  </a:lnTo>
                  <a:lnTo>
                    <a:pt x="20041" y="27559"/>
                  </a:lnTo>
                  <a:lnTo>
                    <a:pt x="15653" y="28805"/>
                  </a:lnTo>
                  <a:lnTo>
                    <a:pt x="101452" y="28805"/>
                  </a:lnTo>
                  <a:lnTo>
                    <a:pt x="101452" y="68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0" name="object 8">
              <a:extLst>
                <a:ext uri="{FF2B5EF4-FFF2-40B4-BE49-F238E27FC236}">
                  <a16:creationId xmlns:a16="http://schemas.microsoft.com/office/drawing/2014/main" id="{0599860A-5E36-984D-BC90-21C7E43D53B6}"/>
                </a:ext>
              </a:extLst>
            </p:cNvPr>
            <p:cNvSpPr/>
            <p:nvPr/>
          </p:nvSpPr>
          <p:spPr>
            <a:xfrm>
              <a:off x="15288744" y="9687915"/>
              <a:ext cx="180975" cy="400050"/>
            </a:xfrm>
            <a:custGeom>
              <a:avLst/>
              <a:gdLst/>
              <a:ahLst/>
              <a:cxnLst/>
              <a:rect l="l" t="t" r="r" b="b"/>
              <a:pathLst>
                <a:path w="180975" h="400050">
                  <a:moveTo>
                    <a:pt x="111473" y="109598"/>
                  </a:moveTo>
                  <a:lnTo>
                    <a:pt x="46961" y="109598"/>
                  </a:lnTo>
                  <a:lnTo>
                    <a:pt x="46961" y="353842"/>
                  </a:lnTo>
                  <a:lnTo>
                    <a:pt x="48606" y="369880"/>
                  </a:lnTo>
                  <a:lnTo>
                    <a:pt x="53540" y="382570"/>
                  </a:lnTo>
                  <a:lnTo>
                    <a:pt x="61760" y="392325"/>
                  </a:lnTo>
                  <a:lnTo>
                    <a:pt x="73264" y="399558"/>
                  </a:lnTo>
                  <a:lnTo>
                    <a:pt x="154686" y="399558"/>
                  </a:lnTo>
                  <a:lnTo>
                    <a:pt x="159063" y="398930"/>
                  </a:lnTo>
                  <a:lnTo>
                    <a:pt x="159063" y="395171"/>
                  </a:lnTo>
                  <a:lnTo>
                    <a:pt x="156560" y="394542"/>
                  </a:lnTo>
                  <a:lnTo>
                    <a:pt x="151545" y="392668"/>
                  </a:lnTo>
                  <a:lnTo>
                    <a:pt x="136833" y="385034"/>
                  </a:lnTo>
                  <a:lnTo>
                    <a:pt x="123997" y="368709"/>
                  </a:lnTo>
                  <a:lnTo>
                    <a:pt x="114917" y="338059"/>
                  </a:lnTo>
                  <a:lnTo>
                    <a:pt x="111473" y="287446"/>
                  </a:lnTo>
                  <a:lnTo>
                    <a:pt x="111473" y="109598"/>
                  </a:lnTo>
                  <a:close/>
                </a:path>
                <a:path w="180975" h="400050">
                  <a:moveTo>
                    <a:pt x="111473" y="0"/>
                  </a:moveTo>
                  <a:lnTo>
                    <a:pt x="105829" y="0"/>
                  </a:lnTo>
                  <a:lnTo>
                    <a:pt x="103326" y="1874"/>
                  </a:lnTo>
                  <a:lnTo>
                    <a:pt x="101452" y="6261"/>
                  </a:lnTo>
                  <a:lnTo>
                    <a:pt x="82800" y="38478"/>
                  </a:lnTo>
                  <a:lnTo>
                    <a:pt x="61682" y="63884"/>
                  </a:lnTo>
                  <a:lnTo>
                    <a:pt x="38214" y="82710"/>
                  </a:lnTo>
                  <a:lnTo>
                    <a:pt x="12512" y="95190"/>
                  </a:lnTo>
                  <a:lnTo>
                    <a:pt x="5005" y="98321"/>
                  </a:lnTo>
                  <a:lnTo>
                    <a:pt x="0" y="100834"/>
                  </a:lnTo>
                  <a:lnTo>
                    <a:pt x="0" y="107096"/>
                  </a:lnTo>
                  <a:lnTo>
                    <a:pt x="2502" y="109598"/>
                  </a:lnTo>
                  <a:lnTo>
                    <a:pt x="176591" y="109598"/>
                  </a:lnTo>
                  <a:lnTo>
                    <a:pt x="180978" y="89557"/>
                  </a:lnTo>
                  <a:lnTo>
                    <a:pt x="111473" y="89557"/>
                  </a:lnTo>
                  <a:lnTo>
                    <a:pt x="1114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1" name="object 9">
              <a:extLst>
                <a:ext uri="{FF2B5EF4-FFF2-40B4-BE49-F238E27FC236}">
                  <a16:creationId xmlns:a16="http://schemas.microsoft.com/office/drawing/2014/main" id="{54FE20E6-1EA3-3C4D-B305-5B2D1388D67E}"/>
                </a:ext>
              </a:extLst>
            </p:cNvPr>
            <p:cNvSpPr/>
            <p:nvPr/>
          </p:nvSpPr>
          <p:spPr>
            <a:xfrm>
              <a:off x="15516057" y="9633435"/>
              <a:ext cx="143510" cy="455930"/>
            </a:xfrm>
            <a:custGeom>
              <a:avLst/>
              <a:gdLst/>
              <a:ahLst/>
              <a:cxnLst/>
              <a:rect l="l" t="t" r="r" b="b"/>
              <a:pathLst>
                <a:path w="143509" h="455929">
                  <a:moveTo>
                    <a:pt x="103954" y="0"/>
                  </a:moveTo>
                  <a:lnTo>
                    <a:pt x="60829" y="10959"/>
                  </a:lnTo>
                  <a:lnTo>
                    <a:pt x="18166" y="20041"/>
                  </a:lnTo>
                  <a:lnTo>
                    <a:pt x="8764" y="21297"/>
                  </a:lnTo>
                  <a:lnTo>
                    <a:pt x="8764" y="26931"/>
                  </a:lnTo>
                  <a:lnTo>
                    <a:pt x="14407" y="28805"/>
                  </a:lnTo>
                  <a:lnTo>
                    <a:pt x="18166" y="29433"/>
                  </a:lnTo>
                  <a:lnTo>
                    <a:pt x="28097" y="33676"/>
                  </a:lnTo>
                  <a:lnTo>
                    <a:pt x="34680" y="42270"/>
                  </a:lnTo>
                  <a:lnTo>
                    <a:pt x="38329" y="56032"/>
                  </a:lnTo>
                  <a:lnTo>
                    <a:pt x="39454" y="75777"/>
                  </a:lnTo>
                  <a:lnTo>
                    <a:pt x="39454" y="375119"/>
                  </a:lnTo>
                  <a:lnTo>
                    <a:pt x="34525" y="422091"/>
                  </a:lnTo>
                  <a:lnTo>
                    <a:pt x="3759" y="450279"/>
                  </a:lnTo>
                  <a:lnTo>
                    <a:pt x="1256" y="451525"/>
                  </a:lnTo>
                  <a:lnTo>
                    <a:pt x="0" y="452771"/>
                  </a:lnTo>
                  <a:lnTo>
                    <a:pt x="0" y="455912"/>
                  </a:lnTo>
                  <a:lnTo>
                    <a:pt x="6261" y="455912"/>
                  </a:lnTo>
                  <a:lnTo>
                    <a:pt x="27792" y="454975"/>
                  </a:lnTo>
                  <a:lnTo>
                    <a:pt x="47567" y="454331"/>
                  </a:lnTo>
                  <a:lnTo>
                    <a:pt x="71390" y="454038"/>
                  </a:lnTo>
                  <a:lnTo>
                    <a:pt x="143419" y="454038"/>
                  </a:lnTo>
                  <a:lnTo>
                    <a:pt x="143419" y="452771"/>
                  </a:lnTo>
                  <a:lnTo>
                    <a:pt x="142163" y="451525"/>
                  </a:lnTo>
                  <a:lnTo>
                    <a:pt x="139660" y="450279"/>
                  </a:lnTo>
                  <a:lnTo>
                    <a:pt x="119813" y="439065"/>
                  </a:lnTo>
                  <a:lnTo>
                    <a:pt x="109124" y="423034"/>
                  </a:lnTo>
                  <a:lnTo>
                    <a:pt x="104777" y="401835"/>
                  </a:lnTo>
                  <a:lnTo>
                    <a:pt x="103954" y="375119"/>
                  </a:lnTo>
                  <a:lnTo>
                    <a:pt x="103954" y="0"/>
                  </a:lnTo>
                  <a:close/>
                </a:path>
                <a:path w="143509" h="455929">
                  <a:moveTo>
                    <a:pt x="143419" y="454038"/>
                  </a:moveTo>
                  <a:lnTo>
                    <a:pt x="71390" y="454038"/>
                  </a:lnTo>
                  <a:lnTo>
                    <a:pt x="101139" y="454331"/>
                  </a:lnTo>
                  <a:lnTo>
                    <a:pt x="121023" y="454975"/>
                  </a:lnTo>
                  <a:lnTo>
                    <a:pt x="137775" y="455912"/>
                  </a:lnTo>
                  <a:lnTo>
                    <a:pt x="140278" y="455912"/>
                  </a:lnTo>
                  <a:lnTo>
                    <a:pt x="143419" y="455295"/>
                  </a:lnTo>
                  <a:lnTo>
                    <a:pt x="143419" y="4540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2" name="object 10">
              <a:extLst>
                <a:ext uri="{FF2B5EF4-FFF2-40B4-BE49-F238E27FC236}">
                  <a16:creationId xmlns:a16="http://schemas.microsoft.com/office/drawing/2014/main" id="{2E1EB365-1AB5-7646-ADF7-FEE3883053DE}"/>
                </a:ext>
              </a:extLst>
            </p:cNvPr>
            <p:cNvSpPr/>
            <p:nvPr/>
          </p:nvSpPr>
          <p:spPr>
            <a:xfrm>
              <a:off x="15695175" y="9752414"/>
              <a:ext cx="340360" cy="344805"/>
            </a:xfrm>
            <a:custGeom>
              <a:avLst/>
              <a:gdLst/>
              <a:ahLst/>
              <a:cxnLst/>
              <a:rect l="l" t="t" r="r" b="b"/>
              <a:pathLst>
                <a:path w="340359" h="344804">
                  <a:moveTo>
                    <a:pt x="239065" y="11905"/>
                  </a:moveTo>
                  <a:lnTo>
                    <a:pt x="155304" y="11905"/>
                  </a:lnTo>
                  <a:lnTo>
                    <a:pt x="196277" y="19498"/>
                  </a:lnTo>
                  <a:lnTo>
                    <a:pt x="224745" y="40713"/>
                  </a:lnTo>
                  <a:lnTo>
                    <a:pt x="241353" y="73201"/>
                  </a:lnTo>
                  <a:lnTo>
                    <a:pt x="246746" y="114614"/>
                  </a:lnTo>
                  <a:lnTo>
                    <a:pt x="246746" y="135273"/>
                  </a:lnTo>
                  <a:lnTo>
                    <a:pt x="211040" y="135273"/>
                  </a:lnTo>
                  <a:lnTo>
                    <a:pt x="172579" y="136409"/>
                  </a:lnTo>
                  <a:lnTo>
                    <a:pt x="127105" y="141234"/>
                  </a:lnTo>
                  <a:lnTo>
                    <a:pt x="80865" y="151869"/>
                  </a:lnTo>
                  <a:lnTo>
                    <a:pt x="40103" y="170438"/>
                  </a:lnTo>
                  <a:lnTo>
                    <a:pt x="11066" y="199063"/>
                  </a:lnTo>
                  <a:lnTo>
                    <a:pt x="0" y="239867"/>
                  </a:lnTo>
                  <a:lnTo>
                    <a:pt x="11488" y="287646"/>
                  </a:lnTo>
                  <a:lnTo>
                    <a:pt x="41646" y="320104"/>
                  </a:lnTo>
                  <a:lnTo>
                    <a:pt x="84014" y="338588"/>
                  </a:lnTo>
                  <a:lnTo>
                    <a:pt x="132132" y="344450"/>
                  </a:lnTo>
                  <a:lnTo>
                    <a:pt x="170054" y="340135"/>
                  </a:lnTo>
                  <a:lnTo>
                    <a:pt x="196955" y="328785"/>
                  </a:lnTo>
                  <a:lnTo>
                    <a:pt x="150299" y="328785"/>
                  </a:lnTo>
                  <a:lnTo>
                    <a:pt x="119408" y="322886"/>
                  </a:lnTo>
                  <a:lnTo>
                    <a:pt x="94795" y="306480"/>
                  </a:lnTo>
                  <a:lnTo>
                    <a:pt x="78519" y="281501"/>
                  </a:lnTo>
                  <a:lnTo>
                    <a:pt x="72636" y="249887"/>
                  </a:lnTo>
                  <a:lnTo>
                    <a:pt x="84555" y="198964"/>
                  </a:lnTo>
                  <a:lnTo>
                    <a:pt x="115849" y="167532"/>
                  </a:lnTo>
                  <a:lnTo>
                    <a:pt x="159827" y="151601"/>
                  </a:lnTo>
                  <a:lnTo>
                    <a:pt x="209794" y="147178"/>
                  </a:lnTo>
                  <a:lnTo>
                    <a:pt x="311247" y="147178"/>
                  </a:lnTo>
                  <a:lnTo>
                    <a:pt x="311247" y="104593"/>
                  </a:lnTo>
                  <a:lnTo>
                    <a:pt x="302859" y="63415"/>
                  </a:lnTo>
                  <a:lnTo>
                    <a:pt x="280221" y="33688"/>
                  </a:lnTo>
                  <a:lnTo>
                    <a:pt x="247123" y="14091"/>
                  </a:lnTo>
                  <a:lnTo>
                    <a:pt x="239065" y="11905"/>
                  </a:lnTo>
                  <a:close/>
                </a:path>
                <a:path w="340359" h="344804">
                  <a:moveTo>
                    <a:pt x="311247" y="271174"/>
                  </a:moveTo>
                  <a:lnTo>
                    <a:pt x="249248" y="271174"/>
                  </a:lnTo>
                  <a:lnTo>
                    <a:pt x="250902" y="287646"/>
                  </a:lnTo>
                  <a:lnTo>
                    <a:pt x="253942" y="303815"/>
                  </a:lnTo>
                  <a:lnTo>
                    <a:pt x="258404" y="319698"/>
                  </a:lnTo>
                  <a:lnTo>
                    <a:pt x="264274" y="335057"/>
                  </a:lnTo>
                  <a:lnTo>
                    <a:pt x="336293" y="335057"/>
                  </a:lnTo>
                  <a:lnTo>
                    <a:pt x="340052" y="334429"/>
                  </a:lnTo>
                  <a:lnTo>
                    <a:pt x="340052" y="330670"/>
                  </a:lnTo>
                  <a:lnTo>
                    <a:pt x="337549" y="330670"/>
                  </a:lnTo>
                  <a:lnTo>
                    <a:pt x="333790" y="328785"/>
                  </a:lnTo>
                  <a:lnTo>
                    <a:pt x="322078" y="320459"/>
                  </a:lnTo>
                  <a:lnTo>
                    <a:pt x="315239" y="309138"/>
                  </a:lnTo>
                  <a:lnTo>
                    <a:pt x="312039" y="295589"/>
                  </a:lnTo>
                  <a:lnTo>
                    <a:pt x="311345" y="282444"/>
                  </a:lnTo>
                  <a:lnTo>
                    <a:pt x="311247" y="271174"/>
                  </a:lnTo>
                  <a:close/>
                </a:path>
                <a:path w="340359" h="344804">
                  <a:moveTo>
                    <a:pt x="311247" y="147178"/>
                  </a:moveTo>
                  <a:lnTo>
                    <a:pt x="246746" y="147178"/>
                  </a:lnTo>
                  <a:lnTo>
                    <a:pt x="246746" y="191009"/>
                  </a:lnTo>
                  <a:lnTo>
                    <a:pt x="242069" y="237902"/>
                  </a:lnTo>
                  <a:lnTo>
                    <a:pt x="226236" y="282444"/>
                  </a:lnTo>
                  <a:lnTo>
                    <a:pt x="196547" y="315713"/>
                  </a:lnTo>
                  <a:lnTo>
                    <a:pt x="150299" y="328785"/>
                  </a:lnTo>
                  <a:lnTo>
                    <a:pt x="196955" y="328785"/>
                  </a:lnTo>
                  <a:lnTo>
                    <a:pt x="201575" y="326836"/>
                  </a:lnTo>
                  <a:lnTo>
                    <a:pt x="227338" y="304026"/>
                  </a:lnTo>
                  <a:lnTo>
                    <a:pt x="247992" y="271174"/>
                  </a:lnTo>
                  <a:lnTo>
                    <a:pt x="311247" y="271174"/>
                  </a:lnTo>
                  <a:lnTo>
                    <a:pt x="311247" y="147178"/>
                  </a:lnTo>
                  <a:close/>
                </a:path>
                <a:path w="340359" h="344804">
                  <a:moveTo>
                    <a:pt x="164696" y="0"/>
                  </a:moveTo>
                  <a:lnTo>
                    <a:pt x="125316" y="1107"/>
                  </a:lnTo>
                  <a:lnTo>
                    <a:pt x="89160" y="5563"/>
                  </a:lnTo>
                  <a:lnTo>
                    <a:pt x="53824" y="15067"/>
                  </a:lnTo>
                  <a:lnTo>
                    <a:pt x="16900" y="31318"/>
                  </a:lnTo>
                  <a:lnTo>
                    <a:pt x="33182" y="87683"/>
                  </a:lnTo>
                  <a:lnTo>
                    <a:pt x="34438" y="91442"/>
                  </a:lnTo>
                  <a:lnTo>
                    <a:pt x="35066" y="94573"/>
                  </a:lnTo>
                  <a:lnTo>
                    <a:pt x="37569" y="94573"/>
                  </a:lnTo>
                  <a:lnTo>
                    <a:pt x="38826" y="89557"/>
                  </a:lnTo>
                  <a:lnTo>
                    <a:pt x="41328" y="83924"/>
                  </a:lnTo>
                  <a:lnTo>
                    <a:pt x="60546" y="49422"/>
                  </a:lnTo>
                  <a:lnTo>
                    <a:pt x="85166" y="27249"/>
                  </a:lnTo>
                  <a:lnTo>
                    <a:pt x="116361" y="15408"/>
                  </a:lnTo>
                  <a:lnTo>
                    <a:pt x="155304" y="11905"/>
                  </a:lnTo>
                  <a:lnTo>
                    <a:pt x="239065" y="11905"/>
                  </a:lnTo>
                  <a:lnTo>
                    <a:pt x="207351" y="3302"/>
                  </a:lnTo>
                  <a:lnTo>
                    <a:pt x="1646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3" name="object 11">
              <a:extLst>
                <a:ext uri="{FF2B5EF4-FFF2-40B4-BE49-F238E27FC236}">
                  <a16:creationId xmlns:a16="http://schemas.microsoft.com/office/drawing/2014/main" id="{6DB8CB13-87B4-474A-B75C-B7FEAA2C44DC}"/>
                </a:ext>
              </a:extLst>
            </p:cNvPr>
            <p:cNvSpPr/>
            <p:nvPr/>
          </p:nvSpPr>
          <p:spPr>
            <a:xfrm>
              <a:off x="16078435" y="9752416"/>
              <a:ext cx="394335" cy="337185"/>
            </a:xfrm>
            <a:custGeom>
              <a:avLst/>
              <a:gdLst/>
              <a:ahLst/>
              <a:cxnLst/>
              <a:rect l="l" t="t" r="r" b="b"/>
              <a:pathLst>
                <a:path w="394334" h="337184">
                  <a:moveTo>
                    <a:pt x="98321" y="6889"/>
                  </a:moveTo>
                  <a:lnTo>
                    <a:pt x="61451" y="16911"/>
                  </a:lnTo>
                  <a:lnTo>
                    <a:pt x="19413" y="25056"/>
                  </a:lnTo>
                  <a:lnTo>
                    <a:pt x="11894" y="26313"/>
                  </a:lnTo>
                  <a:lnTo>
                    <a:pt x="7507" y="26313"/>
                  </a:lnTo>
                  <a:lnTo>
                    <a:pt x="7507" y="29433"/>
                  </a:lnTo>
                  <a:lnTo>
                    <a:pt x="36319" y="56368"/>
                  </a:lnTo>
                  <a:lnTo>
                    <a:pt x="40700" y="100834"/>
                  </a:lnTo>
                  <a:lnTo>
                    <a:pt x="40700" y="256138"/>
                  </a:lnTo>
                  <a:lnTo>
                    <a:pt x="35535" y="306005"/>
                  </a:lnTo>
                  <a:lnTo>
                    <a:pt x="2502" y="330670"/>
                  </a:lnTo>
                  <a:lnTo>
                    <a:pt x="0" y="331927"/>
                  </a:lnTo>
                  <a:lnTo>
                    <a:pt x="0" y="336314"/>
                  </a:lnTo>
                  <a:lnTo>
                    <a:pt x="1874" y="336932"/>
                  </a:lnTo>
                  <a:lnTo>
                    <a:pt x="5633" y="336932"/>
                  </a:lnTo>
                  <a:lnTo>
                    <a:pt x="28102" y="335995"/>
                  </a:lnTo>
                  <a:lnTo>
                    <a:pt x="48524" y="335350"/>
                  </a:lnTo>
                  <a:lnTo>
                    <a:pt x="72647" y="335057"/>
                  </a:lnTo>
                  <a:lnTo>
                    <a:pt x="142152" y="335057"/>
                  </a:lnTo>
                  <a:lnTo>
                    <a:pt x="142152" y="331927"/>
                  </a:lnTo>
                  <a:lnTo>
                    <a:pt x="139650" y="330670"/>
                  </a:lnTo>
                  <a:lnTo>
                    <a:pt x="135273" y="330042"/>
                  </a:lnTo>
                  <a:lnTo>
                    <a:pt x="118684" y="321927"/>
                  </a:lnTo>
                  <a:lnTo>
                    <a:pt x="109672" y="306005"/>
                  </a:lnTo>
                  <a:lnTo>
                    <a:pt x="105944" y="283625"/>
                  </a:lnTo>
                  <a:lnTo>
                    <a:pt x="105211" y="256138"/>
                  </a:lnTo>
                  <a:lnTo>
                    <a:pt x="105211" y="179743"/>
                  </a:lnTo>
                  <a:lnTo>
                    <a:pt x="108347" y="129011"/>
                  </a:lnTo>
                  <a:lnTo>
                    <a:pt x="115622" y="97075"/>
                  </a:lnTo>
                  <a:lnTo>
                    <a:pt x="98321" y="97075"/>
                  </a:lnTo>
                  <a:lnTo>
                    <a:pt x="98321" y="6889"/>
                  </a:lnTo>
                  <a:close/>
                </a:path>
                <a:path w="394334" h="337184">
                  <a:moveTo>
                    <a:pt x="142152" y="335057"/>
                  </a:moveTo>
                  <a:lnTo>
                    <a:pt x="72647" y="335057"/>
                  </a:lnTo>
                  <a:lnTo>
                    <a:pt x="96273" y="335350"/>
                  </a:lnTo>
                  <a:lnTo>
                    <a:pt x="115616" y="335995"/>
                  </a:lnTo>
                  <a:lnTo>
                    <a:pt x="136519" y="336932"/>
                  </a:lnTo>
                  <a:lnTo>
                    <a:pt x="140278" y="336932"/>
                  </a:lnTo>
                  <a:lnTo>
                    <a:pt x="142152" y="336314"/>
                  </a:lnTo>
                  <a:lnTo>
                    <a:pt x="142152" y="335057"/>
                  </a:lnTo>
                  <a:close/>
                </a:path>
                <a:path w="394334" h="337184">
                  <a:moveTo>
                    <a:pt x="295753" y="15653"/>
                  </a:moveTo>
                  <a:lnTo>
                    <a:pt x="204161" y="15653"/>
                  </a:lnTo>
                  <a:lnTo>
                    <a:pt x="246545" y="26144"/>
                  </a:lnTo>
                  <a:lnTo>
                    <a:pt x="275076" y="53546"/>
                  </a:lnTo>
                  <a:lnTo>
                    <a:pt x="291162" y="91752"/>
                  </a:lnTo>
                  <a:lnTo>
                    <a:pt x="296210" y="134655"/>
                  </a:lnTo>
                  <a:lnTo>
                    <a:pt x="296210" y="256138"/>
                  </a:lnTo>
                  <a:lnTo>
                    <a:pt x="287759" y="313681"/>
                  </a:lnTo>
                  <a:lnTo>
                    <a:pt x="258013" y="331927"/>
                  </a:lnTo>
                  <a:lnTo>
                    <a:pt x="256756" y="333790"/>
                  </a:lnTo>
                  <a:lnTo>
                    <a:pt x="256756" y="336932"/>
                  </a:lnTo>
                  <a:lnTo>
                    <a:pt x="263646" y="336932"/>
                  </a:lnTo>
                  <a:lnTo>
                    <a:pt x="272406" y="336639"/>
                  </a:lnTo>
                  <a:lnTo>
                    <a:pt x="286274" y="335995"/>
                  </a:lnTo>
                  <a:lnTo>
                    <a:pt x="304955" y="335350"/>
                  </a:lnTo>
                  <a:lnTo>
                    <a:pt x="328157" y="335057"/>
                  </a:lnTo>
                  <a:lnTo>
                    <a:pt x="393914" y="335057"/>
                  </a:lnTo>
                  <a:lnTo>
                    <a:pt x="393914" y="333790"/>
                  </a:lnTo>
                  <a:lnTo>
                    <a:pt x="390155" y="331927"/>
                  </a:lnTo>
                  <a:lnTo>
                    <a:pt x="385768" y="330670"/>
                  </a:lnTo>
                  <a:lnTo>
                    <a:pt x="374019" y="324745"/>
                  </a:lnTo>
                  <a:lnTo>
                    <a:pt x="365969" y="313363"/>
                  </a:lnTo>
                  <a:lnTo>
                    <a:pt x="361556" y="292002"/>
                  </a:lnTo>
                  <a:lnTo>
                    <a:pt x="360722" y="256138"/>
                  </a:lnTo>
                  <a:lnTo>
                    <a:pt x="360636" y="134655"/>
                  </a:lnTo>
                  <a:lnTo>
                    <a:pt x="353461" y="82970"/>
                  </a:lnTo>
                  <a:lnTo>
                    <a:pt x="333605" y="44643"/>
                  </a:lnTo>
                  <a:lnTo>
                    <a:pt x="304041" y="18940"/>
                  </a:lnTo>
                  <a:lnTo>
                    <a:pt x="295753" y="15653"/>
                  </a:lnTo>
                  <a:close/>
                </a:path>
                <a:path w="394334" h="337184">
                  <a:moveTo>
                    <a:pt x="393914" y="335057"/>
                  </a:moveTo>
                  <a:lnTo>
                    <a:pt x="328157" y="335057"/>
                  </a:lnTo>
                  <a:lnTo>
                    <a:pt x="350699" y="335350"/>
                  </a:lnTo>
                  <a:lnTo>
                    <a:pt x="367138" y="335995"/>
                  </a:lnTo>
                  <a:lnTo>
                    <a:pt x="378177" y="336639"/>
                  </a:lnTo>
                  <a:lnTo>
                    <a:pt x="384522" y="336932"/>
                  </a:lnTo>
                  <a:lnTo>
                    <a:pt x="393914" y="336932"/>
                  </a:lnTo>
                  <a:lnTo>
                    <a:pt x="393914" y="335057"/>
                  </a:lnTo>
                  <a:close/>
                </a:path>
                <a:path w="394334" h="337184">
                  <a:moveTo>
                    <a:pt x="227333" y="0"/>
                  </a:moveTo>
                  <a:lnTo>
                    <a:pt x="174520" y="7682"/>
                  </a:lnTo>
                  <a:lnTo>
                    <a:pt x="137853" y="28575"/>
                  </a:lnTo>
                  <a:lnTo>
                    <a:pt x="113984" y="59449"/>
                  </a:lnTo>
                  <a:lnTo>
                    <a:pt x="99567" y="97075"/>
                  </a:lnTo>
                  <a:lnTo>
                    <a:pt x="115622" y="97075"/>
                  </a:lnTo>
                  <a:lnTo>
                    <a:pt x="118576" y="84109"/>
                  </a:lnTo>
                  <a:lnTo>
                    <a:pt x="137133" y="48163"/>
                  </a:lnTo>
                  <a:lnTo>
                    <a:pt x="165250" y="24302"/>
                  </a:lnTo>
                  <a:lnTo>
                    <a:pt x="204161" y="15653"/>
                  </a:lnTo>
                  <a:lnTo>
                    <a:pt x="295753" y="15653"/>
                  </a:lnTo>
                  <a:lnTo>
                    <a:pt x="267654" y="4509"/>
                  </a:lnTo>
                  <a:lnTo>
                    <a:pt x="2273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36" name="object 12">
              <a:extLst>
                <a:ext uri="{FF2B5EF4-FFF2-40B4-BE49-F238E27FC236}">
                  <a16:creationId xmlns:a16="http://schemas.microsoft.com/office/drawing/2014/main" id="{3907C941-FE5F-824F-94C8-43F8940E166E}"/>
                </a:ext>
              </a:extLst>
            </p:cNvPr>
            <p:cNvSpPr/>
            <p:nvPr/>
          </p:nvSpPr>
          <p:spPr>
            <a:xfrm>
              <a:off x="16508043" y="9480726"/>
              <a:ext cx="393065" cy="616585"/>
            </a:xfrm>
            <a:custGeom>
              <a:avLst/>
              <a:gdLst/>
              <a:ahLst/>
              <a:cxnLst/>
              <a:rect l="l" t="t" r="r" b="b"/>
              <a:pathLst>
                <a:path w="393065" h="616584">
                  <a:moveTo>
                    <a:pt x="161576" y="271698"/>
                  </a:moveTo>
                  <a:lnTo>
                    <a:pt x="117856" y="278279"/>
                  </a:lnTo>
                  <a:lnTo>
                    <a:pt x="79045" y="296584"/>
                  </a:lnTo>
                  <a:lnTo>
                    <a:pt x="46497" y="324457"/>
                  </a:lnTo>
                  <a:lnTo>
                    <a:pt x="21569" y="359740"/>
                  </a:lnTo>
                  <a:lnTo>
                    <a:pt x="5618" y="400278"/>
                  </a:lnTo>
                  <a:lnTo>
                    <a:pt x="0" y="443913"/>
                  </a:lnTo>
                  <a:lnTo>
                    <a:pt x="5879" y="493202"/>
                  </a:lnTo>
                  <a:lnTo>
                    <a:pt x="22404" y="535324"/>
                  </a:lnTo>
                  <a:lnTo>
                    <a:pt x="47906" y="569480"/>
                  </a:lnTo>
                  <a:lnTo>
                    <a:pt x="80715" y="594867"/>
                  </a:lnTo>
                  <a:lnTo>
                    <a:pt x="119162" y="610687"/>
                  </a:lnTo>
                  <a:lnTo>
                    <a:pt x="161576" y="616138"/>
                  </a:lnTo>
                  <a:lnTo>
                    <a:pt x="204685" y="610872"/>
                  </a:lnTo>
                  <a:lnTo>
                    <a:pt x="229320" y="600473"/>
                  </a:lnTo>
                  <a:lnTo>
                    <a:pt x="182235" y="600473"/>
                  </a:lnTo>
                  <a:lnTo>
                    <a:pt x="154966" y="596817"/>
                  </a:lnTo>
                  <a:lnTo>
                    <a:pt x="125802" y="583243"/>
                  </a:lnTo>
                  <a:lnTo>
                    <a:pt x="99312" y="555841"/>
                  </a:lnTo>
                  <a:lnTo>
                    <a:pt x="80067" y="510701"/>
                  </a:lnTo>
                  <a:lnTo>
                    <a:pt x="72636" y="443913"/>
                  </a:lnTo>
                  <a:lnTo>
                    <a:pt x="80067" y="377133"/>
                  </a:lnTo>
                  <a:lnTo>
                    <a:pt x="99312" y="331994"/>
                  </a:lnTo>
                  <a:lnTo>
                    <a:pt x="125802" y="304588"/>
                  </a:lnTo>
                  <a:lnTo>
                    <a:pt x="154966" y="291010"/>
                  </a:lnTo>
                  <a:lnTo>
                    <a:pt x="182235" y="287352"/>
                  </a:lnTo>
                  <a:lnTo>
                    <a:pt x="238233" y="287352"/>
                  </a:lnTo>
                  <a:lnTo>
                    <a:pt x="235234" y="285631"/>
                  </a:lnTo>
                  <a:lnTo>
                    <a:pt x="200606" y="275260"/>
                  </a:lnTo>
                  <a:lnTo>
                    <a:pt x="161576" y="271698"/>
                  </a:lnTo>
                  <a:close/>
                </a:path>
                <a:path w="393065" h="616584">
                  <a:moveTo>
                    <a:pt x="354945" y="544119"/>
                  </a:moveTo>
                  <a:lnTo>
                    <a:pt x="289949" y="544119"/>
                  </a:lnTo>
                  <a:lnTo>
                    <a:pt x="292527" y="557338"/>
                  </a:lnTo>
                  <a:lnTo>
                    <a:pt x="295981" y="572849"/>
                  </a:lnTo>
                  <a:lnTo>
                    <a:pt x="300961" y="589651"/>
                  </a:lnTo>
                  <a:lnTo>
                    <a:pt x="308116" y="606745"/>
                  </a:lnTo>
                  <a:lnTo>
                    <a:pt x="389527" y="606745"/>
                  </a:lnTo>
                  <a:lnTo>
                    <a:pt x="392658" y="606117"/>
                  </a:lnTo>
                  <a:lnTo>
                    <a:pt x="392658" y="602986"/>
                  </a:lnTo>
                  <a:lnTo>
                    <a:pt x="390773" y="601730"/>
                  </a:lnTo>
                  <a:lnTo>
                    <a:pt x="388270" y="601102"/>
                  </a:lnTo>
                  <a:lnTo>
                    <a:pt x="373839" y="593383"/>
                  </a:lnTo>
                  <a:lnTo>
                    <a:pt x="363928" y="580674"/>
                  </a:lnTo>
                  <a:lnTo>
                    <a:pt x="357893" y="564559"/>
                  </a:lnTo>
                  <a:lnTo>
                    <a:pt x="355088" y="546622"/>
                  </a:lnTo>
                  <a:lnTo>
                    <a:pt x="354945" y="544119"/>
                  </a:lnTo>
                  <a:close/>
                </a:path>
                <a:path w="393065" h="616584">
                  <a:moveTo>
                    <a:pt x="238233" y="287352"/>
                  </a:moveTo>
                  <a:lnTo>
                    <a:pt x="182235" y="287352"/>
                  </a:lnTo>
                  <a:lnTo>
                    <a:pt x="209201" y="291010"/>
                  </a:lnTo>
                  <a:lnTo>
                    <a:pt x="238179" y="304588"/>
                  </a:lnTo>
                  <a:lnTo>
                    <a:pt x="264572" y="331994"/>
                  </a:lnTo>
                  <a:lnTo>
                    <a:pt x="283781" y="377133"/>
                  </a:lnTo>
                  <a:lnTo>
                    <a:pt x="291205" y="443913"/>
                  </a:lnTo>
                  <a:lnTo>
                    <a:pt x="283781" y="504927"/>
                  </a:lnTo>
                  <a:lnTo>
                    <a:pt x="264572" y="549345"/>
                  </a:lnTo>
                  <a:lnTo>
                    <a:pt x="238179" y="578913"/>
                  </a:lnTo>
                  <a:lnTo>
                    <a:pt x="209201" y="595374"/>
                  </a:lnTo>
                  <a:lnTo>
                    <a:pt x="182235" y="600473"/>
                  </a:lnTo>
                  <a:lnTo>
                    <a:pt x="229320" y="600473"/>
                  </a:lnTo>
                  <a:lnTo>
                    <a:pt x="239695" y="596094"/>
                  </a:lnTo>
                  <a:lnTo>
                    <a:pt x="267427" y="573333"/>
                  </a:lnTo>
                  <a:lnTo>
                    <a:pt x="288703" y="544119"/>
                  </a:lnTo>
                  <a:lnTo>
                    <a:pt x="354945" y="544119"/>
                  </a:lnTo>
                  <a:lnTo>
                    <a:pt x="353635" y="521150"/>
                  </a:lnTo>
                  <a:lnTo>
                    <a:pt x="352889" y="495503"/>
                  </a:lnTo>
                  <a:lnTo>
                    <a:pt x="352614" y="469738"/>
                  </a:lnTo>
                  <a:lnTo>
                    <a:pt x="352575" y="324922"/>
                  </a:lnTo>
                  <a:lnTo>
                    <a:pt x="286818" y="324922"/>
                  </a:lnTo>
                  <a:lnTo>
                    <a:pt x="264344" y="302342"/>
                  </a:lnTo>
                  <a:lnTo>
                    <a:pt x="238233" y="287352"/>
                  </a:lnTo>
                  <a:close/>
                </a:path>
                <a:path w="393065" h="616584">
                  <a:moveTo>
                    <a:pt x="352575" y="0"/>
                  </a:moveTo>
                  <a:lnTo>
                    <a:pt x="309440" y="10959"/>
                  </a:lnTo>
                  <a:lnTo>
                    <a:pt x="266777" y="20041"/>
                  </a:lnTo>
                  <a:lnTo>
                    <a:pt x="255510" y="21297"/>
                  </a:lnTo>
                  <a:lnTo>
                    <a:pt x="255510" y="25674"/>
                  </a:lnTo>
                  <a:lnTo>
                    <a:pt x="287693" y="59435"/>
                  </a:lnTo>
                  <a:lnTo>
                    <a:pt x="288074" y="75777"/>
                  </a:lnTo>
                  <a:lnTo>
                    <a:pt x="288074" y="324922"/>
                  </a:lnTo>
                  <a:lnTo>
                    <a:pt x="352575" y="324922"/>
                  </a:lnTo>
                  <a:lnTo>
                    <a:pt x="3525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37" name="object 13">
              <a:extLst>
                <a:ext uri="{FF2B5EF4-FFF2-40B4-BE49-F238E27FC236}">
                  <a16:creationId xmlns:a16="http://schemas.microsoft.com/office/drawing/2014/main" id="{959B1C71-4BCE-7749-AF1B-1857B284167D}"/>
                </a:ext>
              </a:extLst>
            </p:cNvPr>
            <p:cNvSpPr/>
            <p:nvPr/>
          </p:nvSpPr>
          <p:spPr>
            <a:xfrm>
              <a:off x="15825144" y="9510781"/>
              <a:ext cx="161513" cy="177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38" name="object 14">
              <a:extLst>
                <a:ext uri="{FF2B5EF4-FFF2-40B4-BE49-F238E27FC236}">
                  <a16:creationId xmlns:a16="http://schemas.microsoft.com/office/drawing/2014/main" id="{EBC65209-36B5-1841-9138-9EBF50772D65}"/>
                </a:ext>
              </a:extLst>
            </p:cNvPr>
            <p:cNvSpPr/>
            <p:nvPr/>
          </p:nvSpPr>
          <p:spPr>
            <a:xfrm>
              <a:off x="16009628" y="9514960"/>
              <a:ext cx="190500" cy="173355"/>
            </a:xfrm>
            <a:custGeom>
              <a:avLst/>
              <a:gdLst/>
              <a:ahLst/>
              <a:cxnLst/>
              <a:rect l="l" t="t" r="r" b="b"/>
              <a:pathLst>
                <a:path w="190500" h="173354">
                  <a:moveTo>
                    <a:pt x="8083" y="0"/>
                  </a:moveTo>
                  <a:lnTo>
                    <a:pt x="1560" y="0"/>
                  </a:lnTo>
                  <a:lnTo>
                    <a:pt x="0" y="261"/>
                  </a:lnTo>
                  <a:lnTo>
                    <a:pt x="0" y="1308"/>
                  </a:lnTo>
                  <a:lnTo>
                    <a:pt x="1298" y="2083"/>
                  </a:lnTo>
                  <a:lnTo>
                    <a:pt x="2607" y="2617"/>
                  </a:lnTo>
                  <a:lnTo>
                    <a:pt x="10952" y="4690"/>
                  </a:lnTo>
                  <a:lnTo>
                    <a:pt x="13821" y="13308"/>
                  </a:lnTo>
                  <a:lnTo>
                    <a:pt x="13821" y="117169"/>
                  </a:lnTo>
                  <a:lnTo>
                    <a:pt x="20806" y="145856"/>
                  </a:lnTo>
                  <a:lnTo>
                    <a:pt x="39166" y="162924"/>
                  </a:lnTo>
                  <a:lnTo>
                    <a:pt x="65010" y="171138"/>
                  </a:lnTo>
                  <a:lnTo>
                    <a:pt x="94447" y="173261"/>
                  </a:lnTo>
                  <a:lnTo>
                    <a:pt x="127234" y="169173"/>
                  </a:lnTo>
                  <a:lnTo>
                    <a:pt x="131623" y="166738"/>
                  </a:lnTo>
                  <a:lnTo>
                    <a:pt x="99672" y="166738"/>
                  </a:lnTo>
                  <a:lnTo>
                    <a:pt x="77559" y="163539"/>
                  </a:lnTo>
                  <a:lnTo>
                    <a:pt x="59945" y="154054"/>
                  </a:lnTo>
                  <a:lnTo>
                    <a:pt x="48300" y="138453"/>
                  </a:lnTo>
                  <a:lnTo>
                    <a:pt x="44144" y="117169"/>
                  </a:lnTo>
                  <a:lnTo>
                    <a:pt x="44092" y="13308"/>
                  </a:lnTo>
                  <a:lnTo>
                    <a:pt x="46961" y="4690"/>
                  </a:lnTo>
                  <a:lnTo>
                    <a:pt x="55307" y="2617"/>
                  </a:lnTo>
                  <a:lnTo>
                    <a:pt x="56616" y="2083"/>
                  </a:lnTo>
                  <a:lnTo>
                    <a:pt x="57914" y="1308"/>
                  </a:lnTo>
                  <a:lnTo>
                    <a:pt x="57914" y="1047"/>
                  </a:lnTo>
                  <a:lnTo>
                    <a:pt x="20606" y="1047"/>
                  </a:lnTo>
                  <a:lnTo>
                    <a:pt x="8083" y="0"/>
                  </a:lnTo>
                  <a:close/>
                </a:path>
                <a:path w="190500" h="173354">
                  <a:moveTo>
                    <a:pt x="150037" y="0"/>
                  </a:moveTo>
                  <a:lnTo>
                    <a:pt x="141943" y="0"/>
                  </a:lnTo>
                  <a:lnTo>
                    <a:pt x="140644" y="261"/>
                  </a:lnTo>
                  <a:lnTo>
                    <a:pt x="140644" y="1821"/>
                  </a:lnTo>
                  <a:lnTo>
                    <a:pt x="142466" y="2869"/>
                  </a:lnTo>
                  <a:lnTo>
                    <a:pt x="144027" y="3654"/>
                  </a:lnTo>
                  <a:lnTo>
                    <a:pt x="151314" y="9111"/>
                  </a:lnTo>
                  <a:lnTo>
                    <a:pt x="156914" y="17744"/>
                  </a:lnTo>
                  <a:lnTo>
                    <a:pt x="160506" y="30289"/>
                  </a:lnTo>
                  <a:lnTo>
                    <a:pt x="161775" y="47485"/>
                  </a:lnTo>
                  <a:lnTo>
                    <a:pt x="161775" y="102028"/>
                  </a:lnTo>
                  <a:lnTo>
                    <a:pt x="158163" y="130961"/>
                  </a:lnTo>
                  <a:lnTo>
                    <a:pt x="146968" y="151114"/>
                  </a:lnTo>
                  <a:lnTo>
                    <a:pt x="127650" y="162901"/>
                  </a:lnTo>
                  <a:lnTo>
                    <a:pt x="99672" y="166738"/>
                  </a:lnTo>
                  <a:lnTo>
                    <a:pt x="131623" y="166738"/>
                  </a:lnTo>
                  <a:lnTo>
                    <a:pt x="150259" y="156400"/>
                  </a:lnTo>
                  <a:lnTo>
                    <a:pt x="163841" y="134185"/>
                  </a:lnTo>
                  <a:lnTo>
                    <a:pt x="168262" y="102028"/>
                  </a:lnTo>
                  <a:lnTo>
                    <a:pt x="168298" y="47485"/>
                  </a:lnTo>
                  <a:lnTo>
                    <a:pt x="170080" y="30120"/>
                  </a:lnTo>
                  <a:lnTo>
                    <a:pt x="174333" y="17742"/>
                  </a:lnTo>
                  <a:lnTo>
                    <a:pt x="180006" y="9472"/>
                  </a:lnTo>
                  <a:lnTo>
                    <a:pt x="186046" y="4429"/>
                  </a:lnTo>
                  <a:lnTo>
                    <a:pt x="188653" y="2617"/>
                  </a:lnTo>
                  <a:lnTo>
                    <a:pt x="189962" y="1560"/>
                  </a:lnTo>
                  <a:lnTo>
                    <a:pt x="189962" y="1047"/>
                  </a:lnTo>
                  <a:lnTo>
                    <a:pt x="152644" y="1047"/>
                  </a:lnTo>
                  <a:lnTo>
                    <a:pt x="150037" y="0"/>
                  </a:lnTo>
                  <a:close/>
                </a:path>
                <a:path w="190500" h="173354">
                  <a:moveTo>
                    <a:pt x="56354" y="0"/>
                  </a:moveTo>
                  <a:lnTo>
                    <a:pt x="49830" y="0"/>
                  </a:lnTo>
                  <a:lnTo>
                    <a:pt x="37307" y="1047"/>
                  </a:lnTo>
                  <a:lnTo>
                    <a:pt x="57914" y="1047"/>
                  </a:lnTo>
                  <a:lnTo>
                    <a:pt x="57914" y="261"/>
                  </a:lnTo>
                  <a:lnTo>
                    <a:pt x="56354" y="0"/>
                  </a:lnTo>
                  <a:close/>
                </a:path>
                <a:path w="190500" h="173354">
                  <a:moveTo>
                    <a:pt x="188392" y="0"/>
                  </a:moveTo>
                  <a:lnTo>
                    <a:pt x="183167" y="0"/>
                  </a:lnTo>
                  <a:lnTo>
                    <a:pt x="175607" y="1047"/>
                  </a:lnTo>
                  <a:lnTo>
                    <a:pt x="189962" y="1047"/>
                  </a:lnTo>
                  <a:lnTo>
                    <a:pt x="189962" y="261"/>
                  </a:lnTo>
                  <a:lnTo>
                    <a:pt x="1883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39" name="object 15">
              <a:extLst>
                <a:ext uri="{FF2B5EF4-FFF2-40B4-BE49-F238E27FC236}">
                  <a16:creationId xmlns:a16="http://schemas.microsoft.com/office/drawing/2014/main" id="{B4CF5EEA-2AA8-F54A-907C-CAE76ACC8E74}"/>
                </a:ext>
              </a:extLst>
            </p:cNvPr>
            <p:cNvSpPr/>
            <p:nvPr/>
          </p:nvSpPr>
          <p:spPr>
            <a:xfrm>
              <a:off x="16203762" y="9514959"/>
              <a:ext cx="193675" cy="173990"/>
            </a:xfrm>
            <a:custGeom>
              <a:avLst/>
              <a:gdLst/>
              <a:ahLst/>
              <a:cxnLst/>
              <a:rect l="l" t="t" r="r" b="b"/>
              <a:pathLst>
                <a:path w="193675" h="173990">
                  <a:moveTo>
                    <a:pt x="70098" y="19057"/>
                  </a:moveTo>
                  <a:lnTo>
                    <a:pt x="28962" y="19057"/>
                  </a:lnTo>
                  <a:lnTo>
                    <a:pt x="166476" y="169094"/>
                  </a:lnTo>
                  <a:lnTo>
                    <a:pt x="168560" y="171178"/>
                  </a:lnTo>
                  <a:lnTo>
                    <a:pt x="170382" y="173785"/>
                  </a:lnTo>
                  <a:lnTo>
                    <a:pt x="173261" y="173785"/>
                  </a:lnTo>
                  <a:lnTo>
                    <a:pt x="173785" y="171701"/>
                  </a:lnTo>
                  <a:lnTo>
                    <a:pt x="173785" y="118205"/>
                  </a:lnTo>
                  <a:lnTo>
                    <a:pt x="167261" y="118205"/>
                  </a:lnTo>
                  <a:lnTo>
                    <a:pt x="70098" y="19057"/>
                  </a:lnTo>
                  <a:close/>
                </a:path>
                <a:path w="193675" h="173990">
                  <a:moveTo>
                    <a:pt x="52448" y="1047"/>
                  </a:moveTo>
                  <a:lnTo>
                    <a:pt x="6261" y="1047"/>
                  </a:lnTo>
                  <a:lnTo>
                    <a:pt x="5214" y="1560"/>
                  </a:lnTo>
                  <a:lnTo>
                    <a:pt x="5214" y="3130"/>
                  </a:lnTo>
                  <a:lnTo>
                    <a:pt x="7036" y="3916"/>
                  </a:lnTo>
                  <a:lnTo>
                    <a:pt x="9905" y="5214"/>
                  </a:lnTo>
                  <a:lnTo>
                    <a:pt x="22393" y="47485"/>
                  </a:lnTo>
                  <a:lnTo>
                    <a:pt x="22439" y="121598"/>
                  </a:lnTo>
                  <a:lnTo>
                    <a:pt x="21639" y="134703"/>
                  </a:lnTo>
                  <a:lnTo>
                    <a:pt x="18589" y="147368"/>
                  </a:lnTo>
                  <a:lnTo>
                    <a:pt x="12309" y="158370"/>
                  </a:lnTo>
                  <a:lnTo>
                    <a:pt x="1821" y="166487"/>
                  </a:lnTo>
                  <a:lnTo>
                    <a:pt x="774" y="166487"/>
                  </a:lnTo>
                  <a:lnTo>
                    <a:pt x="0" y="167000"/>
                  </a:lnTo>
                  <a:lnTo>
                    <a:pt x="0" y="167795"/>
                  </a:lnTo>
                  <a:lnTo>
                    <a:pt x="774" y="168047"/>
                  </a:lnTo>
                  <a:lnTo>
                    <a:pt x="50616" y="168047"/>
                  </a:lnTo>
                  <a:lnTo>
                    <a:pt x="51925" y="167795"/>
                  </a:lnTo>
                  <a:lnTo>
                    <a:pt x="51925" y="166487"/>
                  </a:lnTo>
                  <a:lnTo>
                    <a:pt x="50354" y="166225"/>
                  </a:lnTo>
                  <a:lnTo>
                    <a:pt x="48794" y="165439"/>
                  </a:lnTo>
                  <a:lnTo>
                    <a:pt x="38539" y="157818"/>
                  </a:lnTo>
                  <a:lnTo>
                    <a:pt x="32517" y="147335"/>
                  </a:lnTo>
                  <a:lnTo>
                    <a:pt x="29675" y="134945"/>
                  </a:lnTo>
                  <a:lnTo>
                    <a:pt x="28962" y="121598"/>
                  </a:lnTo>
                  <a:lnTo>
                    <a:pt x="28962" y="19057"/>
                  </a:lnTo>
                  <a:lnTo>
                    <a:pt x="70098" y="19057"/>
                  </a:lnTo>
                  <a:lnTo>
                    <a:pt x="52448" y="1047"/>
                  </a:lnTo>
                  <a:close/>
                </a:path>
                <a:path w="193675" h="173990">
                  <a:moveTo>
                    <a:pt x="192308" y="0"/>
                  </a:moveTo>
                  <a:lnTo>
                    <a:pt x="146121" y="0"/>
                  </a:lnTo>
                  <a:lnTo>
                    <a:pt x="144822" y="261"/>
                  </a:lnTo>
                  <a:lnTo>
                    <a:pt x="144822" y="2094"/>
                  </a:lnTo>
                  <a:lnTo>
                    <a:pt x="145335" y="2869"/>
                  </a:lnTo>
                  <a:lnTo>
                    <a:pt x="146906" y="3392"/>
                  </a:lnTo>
                  <a:lnTo>
                    <a:pt x="157570" y="11405"/>
                  </a:lnTo>
                  <a:lnTo>
                    <a:pt x="163735" y="23452"/>
                  </a:lnTo>
                  <a:lnTo>
                    <a:pt x="166575" y="38581"/>
                  </a:lnTo>
                  <a:lnTo>
                    <a:pt x="167261" y="55841"/>
                  </a:lnTo>
                  <a:lnTo>
                    <a:pt x="167261" y="118205"/>
                  </a:lnTo>
                  <a:lnTo>
                    <a:pt x="173785" y="118205"/>
                  </a:lnTo>
                  <a:lnTo>
                    <a:pt x="173785" y="47485"/>
                  </a:lnTo>
                  <a:lnTo>
                    <a:pt x="174392" y="34050"/>
                  </a:lnTo>
                  <a:lnTo>
                    <a:pt x="176687" y="21564"/>
                  </a:lnTo>
                  <a:lnTo>
                    <a:pt x="181378" y="11277"/>
                  </a:lnTo>
                  <a:lnTo>
                    <a:pt x="189177" y="4439"/>
                  </a:lnTo>
                  <a:lnTo>
                    <a:pt x="191784" y="3130"/>
                  </a:lnTo>
                  <a:lnTo>
                    <a:pt x="193606" y="1821"/>
                  </a:lnTo>
                  <a:lnTo>
                    <a:pt x="193606" y="261"/>
                  </a:lnTo>
                  <a:lnTo>
                    <a:pt x="1923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40" name="object 16">
              <a:extLst>
                <a:ext uri="{FF2B5EF4-FFF2-40B4-BE49-F238E27FC236}">
                  <a16:creationId xmlns:a16="http://schemas.microsoft.com/office/drawing/2014/main" id="{1AC90FBB-D44E-9A45-AABE-1439E525A2A7}"/>
                </a:ext>
              </a:extLst>
            </p:cNvPr>
            <p:cNvSpPr/>
            <p:nvPr/>
          </p:nvSpPr>
          <p:spPr>
            <a:xfrm>
              <a:off x="16400247" y="9514956"/>
              <a:ext cx="187960" cy="168910"/>
            </a:xfrm>
            <a:custGeom>
              <a:avLst/>
              <a:gdLst/>
              <a:ahLst/>
              <a:cxnLst/>
              <a:rect l="l" t="t" r="r" b="b"/>
              <a:pathLst>
                <a:path w="187959" h="168909">
                  <a:moveTo>
                    <a:pt x="124205" y="167010"/>
                  </a:moveTo>
                  <a:lnTo>
                    <a:pt x="65233" y="167010"/>
                  </a:lnTo>
                  <a:lnTo>
                    <a:pt x="65233" y="168581"/>
                  </a:lnTo>
                  <a:lnTo>
                    <a:pt x="67055" y="168832"/>
                  </a:lnTo>
                  <a:lnTo>
                    <a:pt x="68353" y="168832"/>
                  </a:lnTo>
                  <a:lnTo>
                    <a:pt x="75955" y="168439"/>
                  </a:lnTo>
                  <a:lnTo>
                    <a:pt x="83729" y="168169"/>
                  </a:lnTo>
                  <a:lnTo>
                    <a:pt x="94709" y="168047"/>
                  </a:lnTo>
                  <a:lnTo>
                    <a:pt x="124205" y="168047"/>
                  </a:lnTo>
                  <a:lnTo>
                    <a:pt x="124205" y="167010"/>
                  </a:lnTo>
                  <a:close/>
                </a:path>
                <a:path w="187959" h="168909">
                  <a:moveTo>
                    <a:pt x="124205" y="168047"/>
                  </a:moveTo>
                  <a:lnTo>
                    <a:pt x="94709" y="168047"/>
                  </a:lnTo>
                  <a:lnTo>
                    <a:pt x="105690" y="168169"/>
                  </a:lnTo>
                  <a:lnTo>
                    <a:pt x="113467" y="168439"/>
                  </a:lnTo>
                  <a:lnTo>
                    <a:pt x="121074" y="168832"/>
                  </a:lnTo>
                  <a:lnTo>
                    <a:pt x="122373" y="168832"/>
                  </a:lnTo>
                  <a:lnTo>
                    <a:pt x="124205" y="168581"/>
                  </a:lnTo>
                  <a:lnTo>
                    <a:pt x="124205" y="168047"/>
                  </a:lnTo>
                  <a:close/>
                </a:path>
                <a:path w="187959" h="168909">
                  <a:moveTo>
                    <a:pt x="3654" y="0"/>
                  </a:moveTo>
                  <a:lnTo>
                    <a:pt x="1821" y="0"/>
                  </a:lnTo>
                  <a:lnTo>
                    <a:pt x="0" y="785"/>
                  </a:lnTo>
                  <a:lnTo>
                    <a:pt x="0" y="3141"/>
                  </a:lnTo>
                  <a:lnTo>
                    <a:pt x="2607" y="3916"/>
                  </a:lnTo>
                  <a:lnTo>
                    <a:pt x="6774" y="7308"/>
                  </a:lnTo>
                  <a:lnTo>
                    <a:pt x="79578" y="97599"/>
                  </a:lnTo>
                  <a:lnTo>
                    <a:pt x="79578" y="136477"/>
                  </a:lnTo>
                  <a:lnTo>
                    <a:pt x="66793" y="167010"/>
                  </a:lnTo>
                  <a:lnTo>
                    <a:pt x="122635" y="167010"/>
                  </a:lnTo>
                  <a:lnTo>
                    <a:pt x="109850" y="136477"/>
                  </a:lnTo>
                  <a:lnTo>
                    <a:pt x="109850" y="93421"/>
                  </a:lnTo>
                  <a:lnTo>
                    <a:pt x="114878" y="86646"/>
                  </a:lnTo>
                  <a:lnTo>
                    <a:pt x="105159" y="86646"/>
                  </a:lnTo>
                  <a:lnTo>
                    <a:pt x="60270" y="29234"/>
                  </a:lnTo>
                  <a:lnTo>
                    <a:pt x="55841" y="23486"/>
                  </a:lnTo>
                  <a:lnTo>
                    <a:pt x="52438" y="19842"/>
                  </a:lnTo>
                  <a:lnTo>
                    <a:pt x="52438" y="8355"/>
                  </a:lnTo>
                  <a:lnTo>
                    <a:pt x="57401" y="5214"/>
                  </a:lnTo>
                  <a:lnTo>
                    <a:pt x="60532" y="3916"/>
                  </a:lnTo>
                  <a:lnTo>
                    <a:pt x="63139" y="3141"/>
                  </a:lnTo>
                  <a:lnTo>
                    <a:pt x="64710" y="2094"/>
                  </a:lnTo>
                  <a:lnTo>
                    <a:pt x="64710" y="1047"/>
                  </a:lnTo>
                  <a:lnTo>
                    <a:pt x="37569" y="1047"/>
                  </a:lnTo>
                  <a:lnTo>
                    <a:pt x="26322" y="883"/>
                  </a:lnTo>
                  <a:lnTo>
                    <a:pt x="3654" y="0"/>
                  </a:lnTo>
                  <a:close/>
                </a:path>
                <a:path w="187959" h="168909">
                  <a:moveTo>
                    <a:pt x="147943" y="0"/>
                  </a:moveTo>
                  <a:lnTo>
                    <a:pt x="142990" y="0"/>
                  </a:lnTo>
                  <a:lnTo>
                    <a:pt x="141953" y="272"/>
                  </a:lnTo>
                  <a:lnTo>
                    <a:pt x="141953" y="1832"/>
                  </a:lnTo>
                  <a:lnTo>
                    <a:pt x="144561" y="2879"/>
                  </a:lnTo>
                  <a:lnTo>
                    <a:pt x="149775" y="5214"/>
                  </a:lnTo>
                  <a:lnTo>
                    <a:pt x="153429" y="7057"/>
                  </a:lnTo>
                  <a:lnTo>
                    <a:pt x="153429" y="14617"/>
                  </a:lnTo>
                  <a:lnTo>
                    <a:pt x="105159" y="86646"/>
                  </a:lnTo>
                  <a:lnTo>
                    <a:pt x="114878" y="86646"/>
                  </a:lnTo>
                  <a:lnTo>
                    <a:pt x="154204" y="33663"/>
                  </a:lnTo>
                  <a:lnTo>
                    <a:pt x="184214" y="3916"/>
                  </a:lnTo>
                  <a:lnTo>
                    <a:pt x="187617" y="2345"/>
                  </a:lnTo>
                  <a:lnTo>
                    <a:pt x="187617" y="1047"/>
                  </a:lnTo>
                  <a:lnTo>
                    <a:pt x="154204" y="1047"/>
                  </a:lnTo>
                  <a:lnTo>
                    <a:pt x="147943" y="0"/>
                  </a:lnTo>
                  <a:close/>
                </a:path>
                <a:path w="187959" h="168909">
                  <a:moveTo>
                    <a:pt x="62877" y="0"/>
                  </a:moveTo>
                  <a:lnTo>
                    <a:pt x="58710" y="0"/>
                  </a:lnTo>
                  <a:lnTo>
                    <a:pt x="50878" y="1047"/>
                  </a:lnTo>
                  <a:lnTo>
                    <a:pt x="64710" y="1047"/>
                  </a:lnTo>
                  <a:lnTo>
                    <a:pt x="64710" y="272"/>
                  </a:lnTo>
                  <a:lnTo>
                    <a:pt x="62877" y="0"/>
                  </a:lnTo>
                  <a:close/>
                </a:path>
                <a:path w="187959" h="168909">
                  <a:moveTo>
                    <a:pt x="185784" y="0"/>
                  </a:moveTo>
                  <a:lnTo>
                    <a:pt x="181868" y="0"/>
                  </a:lnTo>
                  <a:lnTo>
                    <a:pt x="173523" y="1047"/>
                  </a:lnTo>
                  <a:lnTo>
                    <a:pt x="187617" y="1047"/>
                  </a:lnTo>
                  <a:lnTo>
                    <a:pt x="187617" y="272"/>
                  </a:lnTo>
                  <a:lnTo>
                    <a:pt x="1857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41" name="object 17">
              <a:extLst>
                <a:ext uri="{FF2B5EF4-FFF2-40B4-BE49-F238E27FC236}">
                  <a16:creationId xmlns:a16="http://schemas.microsoft.com/office/drawing/2014/main" id="{BBE804F6-86CA-CA40-975D-0E80F0299D74}"/>
                </a:ext>
              </a:extLst>
            </p:cNvPr>
            <p:cNvSpPr/>
            <p:nvPr/>
          </p:nvSpPr>
          <p:spPr>
            <a:xfrm>
              <a:off x="14633565" y="9752420"/>
              <a:ext cx="371475" cy="342900"/>
            </a:xfrm>
            <a:custGeom>
              <a:avLst/>
              <a:gdLst/>
              <a:ahLst/>
              <a:cxnLst/>
              <a:rect l="l" t="t" r="r" b="b"/>
              <a:pathLst>
                <a:path w="371475" h="342900">
                  <a:moveTo>
                    <a:pt x="252825" y="11894"/>
                  </a:moveTo>
                  <a:lnTo>
                    <a:pt x="185376" y="11894"/>
                  </a:lnTo>
                  <a:lnTo>
                    <a:pt x="233235" y="21474"/>
                  </a:lnTo>
                  <a:lnTo>
                    <a:pt x="265854" y="47046"/>
                  </a:lnTo>
                  <a:lnTo>
                    <a:pt x="285878" y="83860"/>
                  </a:lnTo>
                  <a:lnTo>
                    <a:pt x="295953" y="127166"/>
                  </a:lnTo>
                  <a:lnTo>
                    <a:pt x="298723" y="172214"/>
                  </a:lnTo>
                  <a:lnTo>
                    <a:pt x="295322" y="221697"/>
                  </a:lnTo>
                  <a:lnTo>
                    <a:pt x="282781" y="268506"/>
                  </a:lnTo>
                  <a:lnTo>
                    <a:pt x="257597" y="306340"/>
                  </a:lnTo>
                  <a:lnTo>
                    <a:pt x="216265" y="328900"/>
                  </a:lnTo>
                  <a:lnTo>
                    <a:pt x="211197" y="342816"/>
                  </a:lnTo>
                  <a:lnTo>
                    <a:pt x="255583" y="332873"/>
                  </a:lnTo>
                  <a:lnTo>
                    <a:pt x="294351" y="314292"/>
                  </a:lnTo>
                  <a:lnTo>
                    <a:pt x="326407" y="288005"/>
                  </a:lnTo>
                  <a:lnTo>
                    <a:pt x="350658" y="254942"/>
                  </a:lnTo>
                  <a:lnTo>
                    <a:pt x="366010" y="216035"/>
                  </a:lnTo>
                  <a:lnTo>
                    <a:pt x="371370" y="172214"/>
                  </a:lnTo>
                  <a:lnTo>
                    <a:pt x="365030" y="124667"/>
                  </a:lnTo>
                  <a:lnTo>
                    <a:pt x="346946" y="83034"/>
                  </a:lnTo>
                  <a:lnTo>
                    <a:pt x="318530" y="48533"/>
                  </a:lnTo>
                  <a:lnTo>
                    <a:pt x="281190" y="22382"/>
                  </a:lnTo>
                  <a:lnTo>
                    <a:pt x="252825" y="11894"/>
                  </a:lnTo>
                  <a:close/>
                </a:path>
                <a:path w="371475" h="342900">
                  <a:moveTo>
                    <a:pt x="185376" y="0"/>
                  </a:moveTo>
                  <a:lnTo>
                    <a:pt x="134676" y="5798"/>
                  </a:lnTo>
                  <a:lnTo>
                    <a:pt x="89996" y="22382"/>
                  </a:lnTo>
                  <a:lnTo>
                    <a:pt x="52762" y="48533"/>
                  </a:lnTo>
                  <a:lnTo>
                    <a:pt x="24401" y="83034"/>
                  </a:lnTo>
                  <a:lnTo>
                    <a:pt x="6337" y="124667"/>
                  </a:lnTo>
                  <a:lnTo>
                    <a:pt x="0" y="172214"/>
                  </a:lnTo>
                  <a:lnTo>
                    <a:pt x="6597" y="220645"/>
                  </a:lnTo>
                  <a:lnTo>
                    <a:pt x="25373" y="262885"/>
                  </a:lnTo>
                  <a:lnTo>
                    <a:pt x="54802" y="297655"/>
                  </a:lnTo>
                  <a:lnTo>
                    <a:pt x="93358" y="323676"/>
                  </a:lnTo>
                  <a:lnTo>
                    <a:pt x="105652" y="316937"/>
                  </a:lnTo>
                  <a:lnTo>
                    <a:pt x="117734" y="310105"/>
                  </a:lnTo>
                  <a:lnTo>
                    <a:pt x="95529" y="282819"/>
                  </a:lnTo>
                  <a:lnTo>
                    <a:pt x="81714" y="248742"/>
                  </a:lnTo>
                  <a:lnTo>
                    <a:pt x="74638" y="210874"/>
                  </a:lnTo>
                  <a:lnTo>
                    <a:pt x="72647" y="172214"/>
                  </a:lnTo>
                  <a:lnTo>
                    <a:pt x="75412" y="127166"/>
                  </a:lnTo>
                  <a:lnTo>
                    <a:pt x="85452" y="83860"/>
                  </a:lnTo>
                  <a:lnTo>
                    <a:pt x="105383" y="47046"/>
                  </a:lnTo>
                  <a:lnTo>
                    <a:pt x="137819" y="21474"/>
                  </a:lnTo>
                  <a:lnTo>
                    <a:pt x="185376" y="11894"/>
                  </a:lnTo>
                  <a:lnTo>
                    <a:pt x="252825" y="11894"/>
                  </a:lnTo>
                  <a:lnTo>
                    <a:pt x="236336" y="5798"/>
                  </a:lnTo>
                  <a:lnTo>
                    <a:pt x="1853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42" name="object 18">
              <a:extLst>
                <a:ext uri="{FF2B5EF4-FFF2-40B4-BE49-F238E27FC236}">
                  <a16:creationId xmlns:a16="http://schemas.microsoft.com/office/drawing/2014/main" id="{09BFA2D3-0E6E-3C47-A1D2-863766E8DC78}"/>
                </a:ext>
              </a:extLst>
            </p:cNvPr>
            <p:cNvSpPr/>
            <p:nvPr/>
          </p:nvSpPr>
          <p:spPr>
            <a:xfrm>
              <a:off x="14056678" y="9481090"/>
              <a:ext cx="1117600" cy="720725"/>
            </a:xfrm>
            <a:custGeom>
              <a:avLst/>
              <a:gdLst/>
              <a:ahLst/>
              <a:cxnLst/>
              <a:rect l="l" t="t" r="r" b="b"/>
              <a:pathLst>
                <a:path w="1117600" h="720725">
                  <a:moveTo>
                    <a:pt x="817111" y="0"/>
                  </a:moveTo>
                  <a:lnTo>
                    <a:pt x="771055" y="2265"/>
                  </a:lnTo>
                  <a:lnTo>
                    <a:pt x="724315" y="6979"/>
                  </a:lnTo>
                  <a:lnTo>
                    <a:pt x="677118" y="14086"/>
                  </a:lnTo>
                  <a:lnTo>
                    <a:pt x="629690" y="23529"/>
                  </a:lnTo>
                  <a:lnTo>
                    <a:pt x="582258" y="35254"/>
                  </a:lnTo>
                  <a:lnTo>
                    <a:pt x="535047" y="49203"/>
                  </a:lnTo>
                  <a:lnTo>
                    <a:pt x="488285" y="65320"/>
                  </a:lnTo>
                  <a:lnTo>
                    <a:pt x="442196" y="83551"/>
                  </a:lnTo>
                  <a:lnTo>
                    <a:pt x="397009" y="103839"/>
                  </a:lnTo>
                  <a:lnTo>
                    <a:pt x="349290" y="128078"/>
                  </a:lnTo>
                  <a:lnTo>
                    <a:pt x="303814" y="154196"/>
                  </a:lnTo>
                  <a:lnTo>
                    <a:pt x="260685" y="182108"/>
                  </a:lnTo>
                  <a:lnTo>
                    <a:pt x="220008" y="211729"/>
                  </a:lnTo>
                  <a:lnTo>
                    <a:pt x="181888" y="242973"/>
                  </a:lnTo>
                  <a:lnTo>
                    <a:pt x="146430" y="275755"/>
                  </a:lnTo>
                  <a:lnTo>
                    <a:pt x="113738" y="309989"/>
                  </a:lnTo>
                  <a:lnTo>
                    <a:pt x="83917" y="345589"/>
                  </a:lnTo>
                  <a:lnTo>
                    <a:pt x="57072" y="382470"/>
                  </a:lnTo>
                  <a:lnTo>
                    <a:pt x="27259" y="433282"/>
                  </a:lnTo>
                  <a:lnTo>
                    <a:pt x="8211" y="481313"/>
                  </a:lnTo>
                  <a:lnTo>
                    <a:pt x="0" y="526164"/>
                  </a:lnTo>
                  <a:lnTo>
                    <a:pt x="2699" y="567438"/>
                  </a:lnTo>
                  <a:lnTo>
                    <a:pt x="16408" y="604771"/>
                  </a:lnTo>
                  <a:lnTo>
                    <a:pt x="69682" y="661436"/>
                  </a:lnTo>
                  <a:lnTo>
                    <a:pt x="108680" y="683175"/>
                  </a:lnTo>
                  <a:lnTo>
                    <a:pt x="155019" y="700178"/>
                  </a:lnTo>
                  <a:lnTo>
                    <a:pt x="208027" y="712199"/>
                  </a:lnTo>
                  <a:lnTo>
                    <a:pt x="267037" y="718993"/>
                  </a:lnTo>
                  <a:lnTo>
                    <a:pt x="331377" y="720313"/>
                  </a:lnTo>
                  <a:lnTo>
                    <a:pt x="377912" y="718095"/>
                  </a:lnTo>
                  <a:lnTo>
                    <a:pt x="425310" y="713545"/>
                  </a:lnTo>
                  <a:lnTo>
                    <a:pt x="473340" y="706716"/>
                  </a:lnTo>
                  <a:lnTo>
                    <a:pt x="519066" y="698167"/>
                  </a:lnTo>
                  <a:lnTo>
                    <a:pt x="342979" y="698167"/>
                  </a:lnTo>
                  <a:lnTo>
                    <a:pt x="285328" y="696119"/>
                  </a:lnTo>
                  <a:lnTo>
                    <a:pt x="236043" y="687292"/>
                  </a:lnTo>
                  <a:lnTo>
                    <a:pt x="195485" y="671824"/>
                  </a:lnTo>
                  <a:lnTo>
                    <a:pt x="164017" y="649854"/>
                  </a:lnTo>
                  <a:lnTo>
                    <a:pt x="130018" y="588639"/>
                  </a:lnTo>
                  <a:lnTo>
                    <a:pt x="127061" y="550907"/>
                  </a:lnTo>
                  <a:lnTo>
                    <a:pt x="133019" y="508797"/>
                  </a:lnTo>
                  <a:lnTo>
                    <a:pt x="147782" y="462782"/>
                  </a:lnTo>
                  <a:lnTo>
                    <a:pt x="171238" y="413336"/>
                  </a:lnTo>
                  <a:lnTo>
                    <a:pt x="203276" y="360931"/>
                  </a:lnTo>
                  <a:lnTo>
                    <a:pt x="233774" y="318997"/>
                  </a:lnTo>
                  <a:lnTo>
                    <a:pt x="267035" y="279267"/>
                  </a:lnTo>
                  <a:lnTo>
                    <a:pt x="302829" y="241874"/>
                  </a:lnTo>
                  <a:lnTo>
                    <a:pt x="340925" y="206948"/>
                  </a:lnTo>
                  <a:lnTo>
                    <a:pt x="381093" y="174622"/>
                  </a:lnTo>
                  <a:lnTo>
                    <a:pt x="423101" y="145026"/>
                  </a:lnTo>
                  <a:lnTo>
                    <a:pt x="466719" y="118292"/>
                  </a:lnTo>
                  <a:lnTo>
                    <a:pt x="511715" y="94551"/>
                  </a:lnTo>
                  <a:lnTo>
                    <a:pt x="557860" y="73936"/>
                  </a:lnTo>
                  <a:lnTo>
                    <a:pt x="604923" y="56577"/>
                  </a:lnTo>
                  <a:lnTo>
                    <a:pt x="652671" y="42605"/>
                  </a:lnTo>
                  <a:lnTo>
                    <a:pt x="700876" y="32154"/>
                  </a:lnTo>
                  <a:lnTo>
                    <a:pt x="749306" y="25353"/>
                  </a:lnTo>
                  <a:lnTo>
                    <a:pt x="797730" y="22334"/>
                  </a:lnTo>
                  <a:lnTo>
                    <a:pt x="1007771" y="22334"/>
                  </a:lnTo>
                  <a:lnTo>
                    <a:pt x="998025" y="18852"/>
                  </a:lnTo>
                  <a:lnTo>
                    <a:pt x="944451" y="7345"/>
                  </a:lnTo>
                  <a:lnTo>
                    <a:pt x="884122" y="1052"/>
                  </a:lnTo>
                  <a:lnTo>
                    <a:pt x="817111" y="0"/>
                  </a:lnTo>
                  <a:close/>
                </a:path>
                <a:path w="1117600" h="720725">
                  <a:moveTo>
                    <a:pt x="791541" y="535156"/>
                  </a:moveTo>
                  <a:lnTo>
                    <a:pt x="786641" y="535156"/>
                  </a:lnTo>
                  <a:lnTo>
                    <a:pt x="783919" y="537062"/>
                  </a:lnTo>
                  <a:lnTo>
                    <a:pt x="777720" y="542423"/>
                  </a:lnTo>
                  <a:lnTo>
                    <a:pt x="773050" y="546025"/>
                  </a:lnTo>
                  <a:lnTo>
                    <a:pt x="728058" y="579063"/>
                  </a:lnTo>
                  <a:lnTo>
                    <a:pt x="685881" y="604771"/>
                  </a:lnTo>
                  <a:lnTo>
                    <a:pt x="641154" y="627683"/>
                  </a:lnTo>
                  <a:lnTo>
                    <a:pt x="594301" y="647651"/>
                  </a:lnTo>
                  <a:lnTo>
                    <a:pt x="545745" y="664527"/>
                  </a:lnTo>
                  <a:lnTo>
                    <a:pt x="495911" y="678165"/>
                  </a:lnTo>
                  <a:lnTo>
                    <a:pt x="445222" y="688415"/>
                  </a:lnTo>
                  <a:lnTo>
                    <a:pt x="394104" y="695132"/>
                  </a:lnTo>
                  <a:lnTo>
                    <a:pt x="342979" y="698167"/>
                  </a:lnTo>
                  <a:lnTo>
                    <a:pt x="519066" y="698167"/>
                  </a:lnTo>
                  <a:lnTo>
                    <a:pt x="570372" y="686435"/>
                  </a:lnTo>
                  <a:lnTo>
                    <a:pt x="618913" y="673091"/>
                  </a:lnTo>
                  <a:lnTo>
                    <a:pt x="667163" y="657684"/>
                  </a:lnTo>
                  <a:lnTo>
                    <a:pt x="714891" y="640266"/>
                  </a:lnTo>
                  <a:lnTo>
                    <a:pt x="761867" y="620892"/>
                  </a:lnTo>
                  <a:lnTo>
                    <a:pt x="785374" y="556213"/>
                  </a:lnTo>
                  <a:lnTo>
                    <a:pt x="791122" y="539219"/>
                  </a:lnTo>
                  <a:lnTo>
                    <a:pt x="791541" y="535156"/>
                  </a:lnTo>
                  <a:close/>
                </a:path>
                <a:path w="1117600" h="720725">
                  <a:moveTo>
                    <a:pt x="1007771" y="22334"/>
                  </a:moveTo>
                  <a:lnTo>
                    <a:pt x="797730" y="22334"/>
                  </a:lnTo>
                  <a:lnTo>
                    <a:pt x="864740" y="24474"/>
                  </a:lnTo>
                  <a:lnTo>
                    <a:pt x="919229" y="34148"/>
                  </a:lnTo>
                  <a:lnTo>
                    <a:pt x="961026" y="51309"/>
                  </a:lnTo>
                  <a:lnTo>
                    <a:pt x="1002096" y="96539"/>
                  </a:lnTo>
                  <a:lnTo>
                    <a:pt x="1008967" y="147630"/>
                  </a:lnTo>
                  <a:lnTo>
                    <a:pt x="1003640" y="178088"/>
                  </a:lnTo>
                  <a:lnTo>
                    <a:pt x="1002394" y="180926"/>
                  </a:lnTo>
                  <a:lnTo>
                    <a:pt x="1002760" y="183031"/>
                  </a:lnTo>
                  <a:lnTo>
                    <a:pt x="1003692" y="184423"/>
                  </a:lnTo>
                  <a:lnTo>
                    <a:pt x="1003985" y="184601"/>
                  </a:lnTo>
                  <a:lnTo>
                    <a:pt x="1004142" y="184601"/>
                  </a:lnTo>
                  <a:lnTo>
                    <a:pt x="1036289" y="160229"/>
                  </a:lnTo>
                  <a:lnTo>
                    <a:pt x="1117479" y="84416"/>
                  </a:lnTo>
                  <a:lnTo>
                    <a:pt x="1084612" y="57413"/>
                  </a:lnTo>
                  <a:lnTo>
                    <a:pt x="1044769" y="35550"/>
                  </a:lnTo>
                  <a:lnTo>
                    <a:pt x="1007771" y="223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17839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>
            <a:extLst>
              <a:ext uri="{FF2B5EF4-FFF2-40B4-BE49-F238E27FC236}">
                <a16:creationId xmlns:a16="http://schemas.microsoft.com/office/drawing/2014/main" id="{59CD8448-B0E2-1043-BFEB-5FD7FBECC243}"/>
              </a:ext>
            </a:extLst>
          </p:cNvPr>
          <p:cNvSpPr/>
          <p:nvPr userDrawn="1"/>
        </p:nvSpPr>
        <p:spPr>
          <a:xfrm>
            <a:off x="94249" y="130493"/>
            <a:ext cx="14888158" cy="11048365"/>
          </a:xfrm>
          <a:custGeom>
            <a:avLst/>
            <a:gdLst/>
            <a:ahLst/>
            <a:cxnLst/>
            <a:rect l="l" t="t" r="r" b="b"/>
            <a:pathLst>
              <a:path w="19853275" h="11048365">
                <a:moveTo>
                  <a:pt x="0" y="11047967"/>
                </a:moveTo>
                <a:lnTo>
                  <a:pt x="19852798" y="11047967"/>
                </a:lnTo>
                <a:lnTo>
                  <a:pt x="19852798" y="0"/>
                </a:lnTo>
                <a:lnTo>
                  <a:pt x="0" y="0"/>
                </a:lnTo>
                <a:lnTo>
                  <a:pt x="0" y="11047967"/>
                </a:lnTo>
                <a:close/>
              </a:path>
            </a:pathLst>
          </a:custGeom>
          <a:solidFill>
            <a:srgbClr val="EFEEED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179E3A-04D5-8B4F-8410-AE5F7BDB90E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891" y="130492"/>
            <a:ext cx="9350940" cy="11048365"/>
          </a:xfrm>
          <a:prstGeom prst="rect">
            <a:avLst/>
          </a:prstGeom>
          <a:noFill/>
        </p:spPr>
      </p:pic>
      <p:sp>
        <p:nvSpPr>
          <p:cNvPr id="40" name="object 5">
            <a:extLst>
              <a:ext uri="{FF2B5EF4-FFF2-40B4-BE49-F238E27FC236}">
                <a16:creationId xmlns:a16="http://schemas.microsoft.com/office/drawing/2014/main" id="{8A23B66A-0BBD-D842-8875-32816B215FB6}"/>
              </a:ext>
            </a:extLst>
          </p:cNvPr>
          <p:cNvSpPr/>
          <p:nvPr userDrawn="1"/>
        </p:nvSpPr>
        <p:spPr>
          <a:xfrm>
            <a:off x="2434431" y="10302875"/>
            <a:ext cx="11990322" cy="45719"/>
          </a:xfrm>
          <a:custGeom>
            <a:avLst/>
            <a:gdLst/>
            <a:ahLst/>
            <a:cxnLst/>
            <a:rect l="l" t="t" r="r" b="b"/>
            <a:pathLst>
              <a:path w="14778355">
                <a:moveTo>
                  <a:pt x="0" y="0"/>
                </a:moveTo>
                <a:lnTo>
                  <a:pt x="14778324" y="0"/>
                </a:lnTo>
              </a:path>
            </a:pathLst>
          </a:custGeom>
          <a:ln w="10481">
            <a:solidFill>
              <a:srgbClr val="2B2F3C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1" name="object 6">
            <a:extLst>
              <a:ext uri="{FF2B5EF4-FFF2-40B4-BE49-F238E27FC236}">
                <a16:creationId xmlns:a16="http://schemas.microsoft.com/office/drawing/2014/main" id="{E72D2BF8-BC01-A54A-8D56-5BFD5FDC78EB}"/>
              </a:ext>
            </a:extLst>
          </p:cNvPr>
          <p:cNvSpPr txBox="1"/>
          <p:nvPr userDrawn="1"/>
        </p:nvSpPr>
        <p:spPr>
          <a:xfrm>
            <a:off x="681109" y="10203180"/>
            <a:ext cx="1727123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50" dirty="0">
                <a:solidFill>
                  <a:srgbClr val="2B2F3C"/>
                </a:solidFill>
                <a:latin typeface="Agenda"/>
                <a:cs typeface="Agenda"/>
              </a:rPr>
              <a:t>SUNY</a:t>
            </a:r>
            <a:r>
              <a:rPr sz="1450" b="1" spc="40" dirty="0">
                <a:solidFill>
                  <a:srgbClr val="2B2F3C"/>
                </a:solidFill>
                <a:latin typeface="Agenda"/>
                <a:cs typeface="Agenda"/>
              </a:rPr>
              <a:t> </a:t>
            </a:r>
            <a:r>
              <a:rPr sz="1450" b="1" spc="50" dirty="0">
                <a:solidFill>
                  <a:srgbClr val="2B2F3C"/>
                </a:solidFill>
                <a:latin typeface="Agenda"/>
                <a:cs typeface="Agenda"/>
              </a:rPr>
              <a:t>CORTLAND</a:t>
            </a:r>
            <a:endParaRPr sz="1450" dirty="0">
              <a:latin typeface="Agenda"/>
              <a:cs typeface="Agend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75" r:id="rId3"/>
    <p:sldLayoutId id="2147483676" r:id="rId4"/>
    <p:sldLayoutId id="2147483667" r:id="rId5"/>
    <p:sldLayoutId id="2147483662" r:id="rId6"/>
    <p:sldLayoutId id="2147483672" r:id="rId7"/>
  </p:sldLayoutIdLst>
  <p:txStyles>
    <p:titleStyle>
      <a:lvl1pPr eaLnBrk="1" hangingPunct="1">
        <a:defRPr b="1" i="1">
          <a:latin typeface="Utopia Std" panose="02040603060506020204" pitchFamily="18" charset="77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ravel@cortland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cortland.edu/offices/purchasing-office/travel-guidelines/#conference-registration-fee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cortland.edu/offices/purchasing-office/travel-guidelines/#airline-ticket-purchase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cortland.edu/offices/purchasing-office/travel-guidelines/forms/Hierarchy%20of%20Vehicle%20Usage%20Flowchart%2010.22.24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cortland.edu/offices/purchasing-office/travel-guidelines/forms/Hierarchy%20of%20Vehicle%20Usage%20Flowchart%2010.22.24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www2.cortland.edu/offices/purchasing-office/travel-guidelines/#personal-car-mileage" TargetMode="External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rtland-my.sharepoint.com/:v:/g/personal/casey_avery_cortland_edu/Ed7K55xQ-pNAloSp19gUuOgBPtJfQLZ6UZv4oG5WdWFkbg?nav=eyJyZWZlcnJhbEluZm8iOnsicmVmZXJyYWxBcHAiOiJTdHJlYW1XZWJBcHAiLCJyZWZlcnJhbFZpZXciOiJTaGFyZURpYWxvZy1MaW5rIiwicmVmZXJyYWxBcHBQbGF0Zm9ybSI6IldlYiIsInJlZmVycmFsTW9kZSI6InZpZXcifX0%3D&amp;e=k9WeYb" TargetMode="External"/><Relationship Id="rId5" Type="http://schemas.openxmlformats.org/officeDocument/2006/relationships/hyperlink" Target="https://cortland.sharepoint.com/:f:/s/purchasingaccountspayable/EpmdYkkmXY1HoJLF7pj_jxoBNN8u2Y3eJdX23ynBPJfdaQ" TargetMode="External"/><Relationship Id="rId4" Type="http://schemas.openxmlformats.org/officeDocument/2006/relationships/hyperlink" Target="https://www2.cortland.edu/offices/purchasing-office/travel-guidelines/forms/Hierarchy%20of%20Vehicle%20Usage%20Flowchart%206.18.24.pdf" TargetMode="External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rtland.sharepoint.com/:f:/s/purchasingaccountspayable/EpmdYkkmXY1HoJLF7pj_jxoBNN8u2Y3eJdX23ynBPJfdaQ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hyperlink" Target="https://cortland-my.sharepoint.com/:v:/g/personal/casey_avery_cortland_edu/Ed7K55xQ-pNAloSp19gUuOgBPtJfQLZ6UZv4oG5WdWFkbg?nav=eyJyZWZlcnJhbEluZm8iOnsicmVmZXJyYWxBcHAiOiJTdHJlYW1XZWJBcHAiLCJyZWZlcnJhbFZpZXciOiJTaGFyZURpYWxvZy1MaW5rIiwicmVmZXJyYWxBcHBQbGF0Zm9ybSI6IldlYiIsInJlZmVycmFsTW9kZSI6InZpZXcifX0%3D&amp;e=k9WeYb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rtland-my.sharepoint.com/:v:/g/personal/casey_avery_cortland_edu/Ed7K55xQ-pNAloSp19gUuOgBPtJfQLZ6UZv4oG5WdWFkbg?nav=eyJyZWZlcnJhbEluZm8iOnsicmVmZXJyYWxBcHAiOiJTdHJlYW1XZWJBcHAiLCJyZWZlcnJhbFZpZXciOiJTaGFyZURpYWxvZy1MaW5rIiwicmVmZXJyYWxBcHBQbGF0Zm9ybSI6IldlYiIsInJlZmVycmFsTW9kZSI6InZpZXcifX0%3D&amp;e=k9WeYb" TargetMode="External"/><Relationship Id="rId5" Type="http://schemas.openxmlformats.org/officeDocument/2006/relationships/hyperlink" Target="https://cortland.sharepoint.com/:f:/s/purchasingaccountspayable/EpmdYkkmXY1HoJLF7pj_jxoBNN8u2Y3eJdX23ynBPJfdaQ" TargetMode="Externa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cortland.edu/offices/purchasing-office/travel-guidelines/#car-rental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hyperlink" Target="https://www2.cortland.edu/offices/purchasing-office/purchasing-trainings_checklists_guides#enterprise-rental" TargetMode="External"/><Relationship Id="rId4" Type="http://schemas.openxmlformats.org/officeDocument/2006/relationships/hyperlink" Target="https://www2.cortland.edu/offices/purchasing-office/travel-guidelines/forms/Hierarchy%20of%20Vehicle%20Usage%20Flowchart%2010.22.24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cortland.edu/offices/purchasing-office/travel-guidelines/#travel-per-diem-rate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s://www.gsa.gov/travel/plan-book/per-diem-rates" TargetMode="External"/><Relationship Id="rId4" Type="http://schemas.openxmlformats.org/officeDocument/2006/relationships/hyperlink" Target="https://www2.cortland.edu/offices/purchasing-office/travel-guidelines/forms/Per%20Diem%20Calculator.xlsx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18.xml"/><Relationship Id="rId18" Type="http://schemas.openxmlformats.org/officeDocument/2006/relationships/slide" Target="slide19.xml"/><Relationship Id="rId3" Type="http://schemas.openxmlformats.org/officeDocument/2006/relationships/slide" Target="slide3.xml"/><Relationship Id="rId21" Type="http://schemas.openxmlformats.org/officeDocument/2006/relationships/slide" Target="slide13.xml"/><Relationship Id="rId7" Type="http://schemas.openxmlformats.org/officeDocument/2006/relationships/slide" Target="slide27.xml"/><Relationship Id="rId12" Type="http://schemas.openxmlformats.org/officeDocument/2006/relationships/slide" Target="slide14.xml"/><Relationship Id="rId17" Type="http://schemas.openxmlformats.org/officeDocument/2006/relationships/slide" Target="slide15.xml"/><Relationship Id="rId2" Type="http://schemas.openxmlformats.org/officeDocument/2006/relationships/notesSlide" Target="../notesSlides/notesSlide2.xml"/><Relationship Id="rId16" Type="http://schemas.openxmlformats.org/officeDocument/2006/relationships/slide" Target="slide12.xml"/><Relationship Id="rId20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11" Type="http://schemas.openxmlformats.org/officeDocument/2006/relationships/slide" Target="slide11.xml"/><Relationship Id="rId24" Type="http://schemas.openxmlformats.org/officeDocument/2006/relationships/slide" Target="slide23.xml"/><Relationship Id="rId5" Type="http://schemas.openxmlformats.org/officeDocument/2006/relationships/slide" Target="slide25.xml"/><Relationship Id="rId15" Type="http://schemas.openxmlformats.org/officeDocument/2006/relationships/slide" Target="slide9.xml"/><Relationship Id="rId23" Type="http://schemas.openxmlformats.org/officeDocument/2006/relationships/slide" Target="slide20.xml"/><Relationship Id="rId10" Type="http://schemas.openxmlformats.org/officeDocument/2006/relationships/slide" Target="slide4.xml"/><Relationship Id="rId19" Type="http://schemas.openxmlformats.org/officeDocument/2006/relationships/slide" Target="slide22.xml"/><Relationship Id="rId4" Type="http://schemas.openxmlformats.org/officeDocument/2006/relationships/slide" Target="slide24.xml"/><Relationship Id="rId9" Type="http://schemas.openxmlformats.org/officeDocument/2006/relationships/image" Target="../media/image5.png"/><Relationship Id="rId14" Type="http://schemas.openxmlformats.org/officeDocument/2006/relationships/slide" Target="slide21.xml"/><Relationship Id="rId22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cortland.edu/offices/purchasing-office/travel-guidelines/forms/Per%20Diem%20Calculator.xlsx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package" Target="../embeddings/Microsoft_Excel_Worksheet.xls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2.cortland.edu/offices/purchasing-office/travel-guidelines/#day-trip-meal-reimbursement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cortland.edu/offices/purchasing-office/travel-guidelines/#hotel-reservation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hyperlink" Target="https://www.gsa.gov/travel/plan-book/per-diem-rates?gsaredirect=portalcontent104877" TargetMode="External"/><Relationship Id="rId4" Type="http://schemas.openxmlformats.org/officeDocument/2006/relationships/hyperlink" Target="https://www2.cortland.edu/offices/purchasing-office/travel-guidelines/forms2/Hotel%20Tax%20Exempt%20Form%20(ST-129)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cortland.edu/offices/purchasing-office/travel-guidelines/#over-the-max-lodging-requests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cortland.edu/offices/purchasing-office/travel-guidelines/#travel-reimbursement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hyperlink" Target="https://www2.cortland.edu/offices/purchasing-office/travel-guidelines/forms/Statement%20of%20Automobile%20Travel%20AC160.pdf" TargetMode="External"/><Relationship Id="rId4" Type="http://schemas.openxmlformats.org/officeDocument/2006/relationships/hyperlink" Target="https://www2.cortland.edu/offices/purchasing-office/travel-guidelines/forms/Travel-Voucher-2024-Fillable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cortland.edu/offices/purchasing-office/purchasing-forms/Missing%20Receipt%20Affidavit.pdf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hyperlink" Target="mailto:travel@cortland.edu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cortland.edu/offices/purchasing-office/travel-guidelines/#job-candidates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2.cortland.edu/offices/purchasing-office/speaker-contracts" TargetMode="External"/><Relationship Id="rId4" Type="http://schemas.openxmlformats.org/officeDocument/2006/relationships/hyperlink" Target="https://www2.cortland.edu/offices/purchasing-office/purchasing-forms.dot#accounts-payable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2.cortland.edu/offices/purchasing-office/purchasing-forms.dot#travel" TargetMode="External"/><Relationship Id="rId3" Type="http://schemas.openxmlformats.org/officeDocument/2006/relationships/hyperlink" Target="https://www2.cortland.edu/offices/purchasing-office/purchasing-trainings_checklists_guides" TargetMode="External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hyperlink" Target="https://www2.cortland.edu/offices/purchasing-office/travel-guidelines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kathy.timian@cortland.edu?subject=Travel%20Help" TargetMode="External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2.cortland.edu/offices/purchasing-office/travel-guidelines/" TargetMode="External"/><Relationship Id="rId5" Type="http://schemas.openxmlformats.org/officeDocument/2006/relationships/hyperlink" Target="mailto:travel@cortland.edu" TargetMode="External"/><Relationship Id="rId4" Type="http://schemas.openxmlformats.org/officeDocument/2006/relationships/hyperlink" Target="mailto:casey.avery@cortland.edu?subject=Travel%20Help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tland.edu/travelauth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rtland-my.sharepoint.com/:v:/g/personal/casey_avery_cortland_edu/EVZtH2MRIMVJqPtI4qEuzA4ByM--3AyUO_w1PieljhRCZw?e=KhzoZZ" TargetMode="External"/><Relationship Id="rId5" Type="http://schemas.openxmlformats.org/officeDocument/2006/relationships/hyperlink" Target="https://www2.cortland.edu/offices/purchasing-office/travel-guidelines/forms/Approval%20Hierarchies%20for%20Travel%20Authorization%20Request%20Form%206.5.25.pdf" TargetMode="External"/><Relationship Id="rId4" Type="http://schemas.openxmlformats.org/officeDocument/2006/relationships/hyperlink" Target="https://www2.cortland.edu/offices/purchasing-office/travel-guidelines/forms/Travel%20Authorization%20Request%20Form%20-%20Form%20Filler%20Approval%20Guide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cortland.edu/offices/purchasing-office/travel-guidelines/forms/Travel%20Authorization%20Request%20Form%20-%20Form%20Filler%20Approval%20Guide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cortland.edu/offices/purchasing-office/travel-guidelines/forms/Approval%20Hierarchies%20for%20Travel%20Authorization%20Request%20Form%206.5.25.pdf" TargetMode="External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cortland.edu/offices/purchasing-office/travel-guidelines/forms/Approval%20Hierarchies%20for%20Travel%20Authorization%20Request%20Form%206.5.25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cortland.edu/offices/purchasing-office/travel-guidelines/forms/Approval%20Hierarchies%20for%20Travel%20Authorization%20Request%20Form%206.5.25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cortland.edu/offices/purchasing-office/travel-guidelines/forms/Approval%20Hierarchies%20for%20Travel%20Authorization%20Request%20Form%206.5.25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cortland.edu/offices/purchasing-office/travel-guidelines/#travel-advance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962794C-E7DC-DC42-89F1-8989F281B0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24045" y="1768475"/>
            <a:ext cx="13449985" cy="2798303"/>
          </a:xfrm>
        </p:spPr>
        <p:txBody>
          <a:bodyPr/>
          <a:lstStyle/>
          <a:p>
            <a:r>
              <a:rPr lang="en-US" sz="7200" dirty="0"/>
              <a:t>General Travel Training Session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E7E5DB5-4369-E24A-8249-63BCF87026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4045" y="6761919"/>
            <a:ext cx="13449985" cy="2324548"/>
          </a:xfrm>
        </p:spPr>
        <p:txBody>
          <a:bodyPr/>
          <a:lstStyle/>
          <a:p>
            <a:r>
              <a:rPr lang="en-US" sz="4400" dirty="0"/>
              <a:t>Kathy Timian &amp; Casey Avery</a:t>
            </a:r>
          </a:p>
          <a:p>
            <a:endParaRPr lang="en-US" sz="4400" dirty="0"/>
          </a:p>
          <a:p>
            <a:r>
              <a:rPr lang="en-US" sz="4400" b="1" i="0" dirty="0">
                <a:solidFill>
                  <a:schemeClr val="tx1"/>
                </a:solidFill>
                <a:latin typeface="+mn-lt"/>
                <a:hlinkClick r:id="rId3"/>
              </a:rPr>
              <a:t>travel@cortland.edu</a:t>
            </a:r>
            <a:endParaRPr lang="en-US" sz="4400" b="1" i="0" dirty="0">
              <a:solidFill>
                <a:schemeClr val="tx1"/>
              </a:solidFill>
              <a:latin typeface="+mn-lt"/>
            </a:endParaRPr>
          </a:p>
          <a:p>
            <a:endParaRPr lang="en-US" sz="4400" i="0" dirty="0">
              <a:solidFill>
                <a:schemeClr val="tx1"/>
              </a:solidFill>
              <a:latin typeface="Agenda-Light" panose="02000603040000020004" pitchFamily="50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Presented 06.11.2025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8888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CF181B-5638-9E48-A06C-E3A9FCB722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2577" y="2454275"/>
            <a:ext cx="13697654" cy="4191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Include with Travel Authorization Request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+mn-lt"/>
              </a:rPr>
              <a:t>Check online</a:t>
            </a:r>
          </a:p>
          <a:p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+mn-lt"/>
              </a:rPr>
              <a:t>Why do we need this?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+mn-lt"/>
              </a:rPr>
              <a:t>Meals </a:t>
            </a:r>
            <a:r>
              <a:rPr lang="en-US" sz="2800" dirty="0">
                <a:solidFill>
                  <a:schemeClr val="tx1"/>
                </a:solidFill>
              </a:rPr>
              <a:t>– V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erify what meals (breakfast/dinner) are included (for meal per diems).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+mn-lt"/>
              </a:rPr>
              <a:t>Dates – Confirm the dates on your travel authorization are correct.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+mn-lt"/>
              </a:rPr>
              <a:t>Location – Confirm the destination is correct on the travel authorization.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0207A7-FB49-7A43-A539-4308FEC829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2577" y="549276"/>
            <a:ext cx="13473103" cy="1752599"/>
          </a:xfrm>
        </p:spPr>
        <p:txBody>
          <a:bodyPr/>
          <a:lstStyle/>
          <a:p>
            <a:r>
              <a:rPr lang="en-US" b="1" dirty="0">
                <a:latin typeface="Utopia Std Black Headline" panose="02040903060506020204" charset="0"/>
              </a:rPr>
              <a:t>Conference Agenda</a:t>
            </a:r>
            <a:endParaRPr lang="en-US" dirty="0"/>
          </a:p>
        </p:txBody>
      </p:sp>
      <p:pic>
        <p:nvPicPr>
          <p:cNvPr id="9218" name="Picture 2" descr="Agenda Stock Illustrations – 115,321 ...">
            <a:extLst>
              <a:ext uri="{FF2B5EF4-FFF2-40B4-BE49-F238E27FC236}">
                <a16:creationId xmlns:a16="http://schemas.microsoft.com/office/drawing/2014/main" id="{44845236-FD33-C0F7-2F31-48BCE67B2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779" y="6722799"/>
            <a:ext cx="3427676" cy="342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onference Clipart Royalty-Free Images ...">
            <a:extLst>
              <a:ext uri="{FF2B5EF4-FFF2-40B4-BE49-F238E27FC236}">
                <a16:creationId xmlns:a16="http://schemas.microsoft.com/office/drawing/2014/main" id="{EB8BEBCD-01CF-29B4-6DD3-7E30541E8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431" y="6739417"/>
            <a:ext cx="4371627" cy="339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14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CF181B-5638-9E48-A06C-E3A9FCB722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7015" y="4054475"/>
            <a:ext cx="13206016" cy="5334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+mn-lt"/>
                <a:hlinkClick r:id="rId3"/>
              </a:rPr>
              <a:t>https://www2.cortland.edu/offices/purchasing-office/travel-guidelines/#conference-registration-fees</a:t>
            </a:r>
            <a:endParaRPr lang="en-US" sz="2800" dirty="0">
              <a:latin typeface="+mn-lt"/>
            </a:endParaRPr>
          </a:p>
          <a:p>
            <a:pPr marL="0" indent="0">
              <a:buNone/>
            </a:pPr>
            <a:endParaRPr lang="en-US" sz="3200" dirty="0">
              <a:latin typeface="+mn-lt"/>
            </a:endParaRPr>
          </a:p>
          <a:p>
            <a:pPr marL="457200" indent="-457200"/>
            <a:r>
              <a:rPr lang="en-US" sz="2800" dirty="0">
                <a:solidFill>
                  <a:schemeClr val="tx1"/>
                </a:solidFill>
                <a:latin typeface="+mn-lt"/>
              </a:rPr>
              <a:t>Use department p-card with prior approval, if applicable.</a:t>
            </a:r>
          </a:p>
          <a:p>
            <a:pPr marL="1371600" lvl="1" indent="-457200"/>
            <a:r>
              <a:rPr lang="en-US" sz="2800" dirty="0">
                <a:solidFill>
                  <a:schemeClr val="tx1"/>
                </a:solidFill>
                <a:latin typeface="+mn-lt"/>
              </a:rPr>
              <a:t>If a credit card is not accepted, a PO should be submitted ASAP in RDD.</a:t>
            </a:r>
            <a:endParaRPr lang="en-US" sz="2800" dirty="0">
              <a:latin typeface="+mn-lt"/>
            </a:endParaRPr>
          </a:p>
          <a:p>
            <a:pPr marL="0" indent="0">
              <a:buNone/>
            </a:pPr>
            <a:endParaRPr lang="en-US" sz="2000" dirty="0">
              <a:latin typeface="+mn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0207A7-FB49-7A43-A539-4308FEC829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2577" y="549276"/>
            <a:ext cx="13473103" cy="2743199"/>
          </a:xfrm>
        </p:spPr>
        <p:txBody>
          <a:bodyPr/>
          <a:lstStyle/>
          <a:p>
            <a:r>
              <a:rPr lang="en-US" b="1" dirty="0">
                <a:latin typeface="Utopia Std Black Headline" panose="02040903060506020204" charset="0"/>
              </a:rPr>
              <a:t>Conference Registration Fees</a:t>
            </a:r>
            <a:endParaRPr lang="en-US" dirty="0"/>
          </a:p>
        </p:txBody>
      </p:sp>
      <p:pic>
        <p:nvPicPr>
          <p:cNvPr id="11266" name="Picture 2" descr="Purchasing Cards: P-Card &amp; Procurement Program | J.P. Morgan">
            <a:extLst>
              <a:ext uri="{FF2B5EF4-FFF2-40B4-BE49-F238E27FC236}">
                <a16:creationId xmlns:a16="http://schemas.microsoft.com/office/drawing/2014/main" id="{838AEFE7-53CD-838B-A079-91BDA5F5AD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9" t="23000" r="8990" b="24000"/>
          <a:stretch/>
        </p:blipFill>
        <p:spPr bwMode="auto">
          <a:xfrm>
            <a:off x="4878861" y="6950076"/>
            <a:ext cx="4715774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79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CF181B-5638-9E48-A06C-E3A9FCB722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6150" y="2651984"/>
            <a:ext cx="13469529" cy="7086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latin typeface="+mn-lt"/>
                <a:hlinkClick r:id="rId3"/>
              </a:rPr>
              <a:t>https://www2.cortland.edu/offices/purchasing-office/travel-guidelines/#airline-ticket-purchases</a:t>
            </a:r>
            <a:endParaRPr lang="en-US" sz="3200" dirty="0">
              <a:latin typeface="+mn-lt"/>
            </a:endParaRPr>
          </a:p>
          <a:p>
            <a:endParaRPr lang="en-US" sz="32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Check multiple airlines for best possible pricing.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The State will </a:t>
            </a:r>
            <a:r>
              <a:rPr lang="en-US" sz="3200" b="1" u="sng" dirty="0">
                <a:latin typeface="+mn-lt"/>
              </a:rPr>
              <a:t>not</a:t>
            </a:r>
            <a:r>
              <a:rPr lang="en-US" sz="3200" dirty="0">
                <a:latin typeface="+mn-lt"/>
              </a:rPr>
              <a:t> pay for any extra services </a:t>
            </a:r>
            <a:r>
              <a:rPr lang="en-US" sz="3200" i="1" dirty="0">
                <a:latin typeface="+mn-lt"/>
              </a:rPr>
              <a:t>(i.e., seat upgrades, priority boarding, insurance, etc.).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0207A7-FB49-7A43-A539-4308FEC829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1" dirty="0">
                <a:latin typeface="Utopia Std Black Headline" panose="02040903060506020204" charset="0"/>
              </a:rPr>
              <a:t>Airline Tickets</a:t>
            </a:r>
            <a:endParaRPr lang="en-US" dirty="0"/>
          </a:p>
        </p:txBody>
      </p:sp>
      <p:pic>
        <p:nvPicPr>
          <p:cNvPr id="10242" name="Picture 2" descr="Plane Tickets for Your Next Trip ...">
            <a:extLst>
              <a:ext uri="{FF2B5EF4-FFF2-40B4-BE49-F238E27FC236}">
                <a16:creationId xmlns:a16="http://schemas.microsoft.com/office/drawing/2014/main" id="{00D8A71A-2F63-4EBA-1C66-02426A7E38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" r="1859" b="24535"/>
          <a:stretch/>
        </p:blipFill>
        <p:spPr bwMode="auto">
          <a:xfrm>
            <a:off x="4485325" y="6950075"/>
            <a:ext cx="6109012" cy="224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21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CF181B-5638-9E48-A06C-E3A9FCB722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9922" y="2530475"/>
            <a:ext cx="5083481" cy="792891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+mn-lt"/>
                <a:hlinkClick r:id="rId3"/>
              </a:rPr>
              <a:t>Hierarchy of Vehicle Usage Flowchart</a:t>
            </a:r>
            <a:endParaRPr lang="en-US" sz="2800" b="1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0207A7-FB49-7A43-A539-4308FEC829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1" dirty="0">
                <a:latin typeface="Utopia Std Black Headline" panose="02040903060506020204" charset="0"/>
              </a:rPr>
              <a:t>Vehicle Usage Hierarchy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4CB953-61A3-B04C-DA6A-A183614489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6486" y="2530476"/>
            <a:ext cx="8610600" cy="7677130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A00C5F5E-AC9C-B076-00B9-7AC9C0976FEE}"/>
              </a:ext>
            </a:extLst>
          </p:cNvPr>
          <p:cNvSpPr txBox="1">
            <a:spLocks/>
          </p:cNvSpPr>
          <p:nvPr/>
        </p:nvSpPr>
        <p:spPr>
          <a:xfrm>
            <a:off x="539922" y="3597275"/>
            <a:ext cx="5083481" cy="1143000"/>
          </a:xfrm>
          <a:prstGeom prst="rect">
            <a:avLst/>
          </a:prstGeom>
        </p:spPr>
        <p:txBody>
          <a:bodyPr/>
          <a:lstStyle>
            <a:lvl1pPr marL="685800" marR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500" b="0" i="0">
                <a:solidFill>
                  <a:srgbClr val="2C303C"/>
                </a:solidFill>
                <a:latin typeface="Agenda-Light" panose="02000603040000020004" pitchFamily="2" charset="0"/>
                <a:ea typeface="+mn-ea"/>
                <a:cs typeface="+mn-cs"/>
              </a:defRPr>
            </a:lvl1pPr>
            <a:lvl2pPr marL="1028700" indent="-571500" eaLnBrk="1" hangingPunct="1">
              <a:buFont typeface="Arial" panose="020B0604020202020204" pitchFamily="34" charset="0"/>
              <a:buChar char="•"/>
              <a:defRPr sz="3600">
                <a:latin typeface="Agenda-Light" panose="02000603040000020004" pitchFamily="2" charset="0"/>
                <a:ea typeface="+mn-ea"/>
                <a:cs typeface="+mn-cs"/>
              </a:defRPr>
            </a:lvl2pPr>
            <a:lvl3pPr marL="1485900" indent="-571500" eaLnBrk="1" hangingPunct="1">
              <a:buFont typeface="Arial" panose="020B0604020202020204" pitchFamily="34" charset="0"/>
              <a:buChar char="•"/>
              <a:defRPr sz="3600">
                <a:latin typeface="Agenda-Light" panose="02000603040000020004" pitchFamily="2" charset="0"/>
                <a:ea typeface="+mn-ea"/>
                <a:cs typeface="+mn-cs"/>
              </a:defRPr>
            </a:lvl3pPr>
            <a:lvl4pPr marL="1943100" indent="-571500" eaLnBrk="1" hangingPunct="1">
              <a:buFont typeface="Arial" panose="020B0604020202020204" pitchFamily="34" charset="0"/>
              <a:buChar char="•"/>
              <a:defRPr sz="3600">
                <a:latin typeface="Agenda-Light" panose="02000603040000020004" pitchFamily="2" charset="0"/>
                <a:ea typeface="+mn-ea"/>
                <a:cs typeface="+mn-cs"/>
              </a:defRPr>
            </a:lvl4pPr>
            <a:lvl5pPr marL="2400300" indent="-571500" eaLnBrk="1" hangingPunct="1">
              <a:buFont typeface="Arial" panose="020B0604020202020204" pitchFamily="34" charset="0"/>
              <a:buChar char="•"/>
              <a:defRPr sz="3600">
                <a:latin typeface="Agenda-Light" panose="02000603040000020004" pitchFamily="2" charset="0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kern="0" dirty="0">
                <a:solidFill>
                  <a:schemeClr val="tx1"/>
                </a:solidFill>
                <a:latin typeface="+mn-lt"/>
              </a:rPr>
              <a:t>Travelers </a:t>
            </a:r>
            <a:r>
              <a:rPr lang="en-US" sz="2800" b="1" u="sng" kern="0" dirty="0">
                <a:solidFill>
                  <a:schemeClr val="tx1"/>
                </a:solidFill>
                <a:latin typeface="+mn-lt"/>
              </a:rPr>
              <a:t>WITHOUT</a:t>
            </a:r>
            <a:r>
              <a:rPr lang="en-US" sz="2800" kern="0" dirty="0">
                <a:solidFill>
                  <a:schemeClr val="tx1"/>
                </a:solidFill>
                <a:latin typeface="+mn-lt"/>
              </a:rPr>
              <a:t> access to a fleet vehicle:</a:t>
            </a:r>
          </a:p>
        </p:txBody>
      </p:sp>
    </p:spTree>
    <p:extLst>
      <p:ext uri="{BB962C8B-B14F-4D97-AF65-F5344CB8AC3E}">
        <p14:creationId xmlns:p14="http://schemas.microsoft.com/office/powerpoint/2010/main" val="213467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C0D0F-FAA7-810E-3115-19A6D09DF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7A00BA-4810-91A5-2133-292726ACAD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9922" y="2530475"/>
            <a:ext cx="4153353" cy="792891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+mn-lt"/>
                <a:hlinkClick r:id="rId3"/>
              </a:rPr>
              <a:t>Hierarchy of Vehicle Usage Flowchart</a:t>
            </a:r>
            <a:endParaRPr lang="en-US" sz="2800" b="1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86AFC6-7223-B15C-14B2-E79C22FDFA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1" dirty="0">
                <a:latin typeface="Utopia Std Black Headline" panose="02040903060506020204" charset="0"/>
              </a:rPr>
              <a:t>Vehicle Usage Hierarchy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D6C1247-193C-AE11-1BE8-B1209908C7CD}"/>
              </a:ext>
            </a:extLst>
          </p:cNvPr>
          <p:cNvSpPr txBox="1">
            <a:spLocks/>
          </p:cNvSpPr>
          <p:nvPr/>
        </p:nvSpPr>
        <p:spPr>
          <a:xfrm>
            <a:off x="539922" y="3597275"/>
            <a:ext cx="4028109" cy="792891"/>
          </a:xfrm>
          <a:prstGeom prst="rect">
            <a:avLst/>
          </a:prstGeom>
        </p:spPr>
        <p:txBody>
          <a:bodyPr/>
          <a:lstStyle>
            <a:lvl1pPr marL="685800" marR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500" b="0" i="0">
                <a:solidFill>
                  <a:srgbClr val="2C303C"/>
                </a:solidFill>
                <a:latin typeface="Agenda-Light" panose="02000603040000020004" pitchFamily="2" charset="0"/>
                <a:ea typeface="+mn-ea"/>
                <a:cs typeface="+mn-cs"/>
              </a:defRPr>
            </a:lvl1pPr>
            <a:lvl2pPr marL="1028700" indent="-571500" eaLnBrk="1" hangingPunct="1">
              <a:buFont typeface="Arial" panose="020B0604020202020204" pitchFamily="34" charset="0"/>
              <a:buChar char="•"/>
              <a:defRPr sz="3600">
                <a:latin typeface="Agenda-Light" panose="02000603040000020004" pitchFamily="2" charset="0"/>
                <a:ea typeface="+mn-ea"/>
                <a:cs typeface="+mn-cs"/>
              </a:defRPr>
            </a:lvl2pPr>
            <a:lvl3pPr marL="1485900" indent="-571500" eaLnBrk="1" hangingPunct="1">
              <a:buFont typeface="Arial" panose="020B0604020202020204" pitchFamily="34" charset="0"/>
              <a:buChar char="•"/>
              <a:defRPr sz="3600">
                <a:latin typeface="Agenda-Light" panose="02000603040000020004" pitchFamily="2" charset="0"/>
                <a:ea typeface="+mn-ea"/>
                <a:cs typeface="+mn-cs"/>
              </a:defRPr>
            </a:lvl3pPr>
            <a:lvl4pPr marL="1943100" indent="-571500" eaLnBrk="1" hangingPunct="1">
              <a:buFont typeface="Arial" panose="020B0604020202020204" pitchFamily="34" charset="0"/>
              <a:buChar char="•"/>
              <a:defRPr sz="3600">
                <a:latin typeface="Agenda-Light" panose="02000603040000020004" pitchFamily="2" charset="0"/>
                <a:ea typeface="+mn-ea"/>
                <a:cs typeface="+mn-cs"/>
              </a:defRPr>
            </a:lvl4pPr>
            <a:lvl5pPr marL="2400300" indent="-571500" eaLnBrk="1" hangingPunct="1">
              <a:buFont typeface="Arial" panose="020B0604020202020204" pitchFamily="34" charset="0"/>
              <a:buChar char="•"/>
              <a:defRPr sz="3600">
                <a:latin typeface="Agenda-Light" panose="02000603040000020004" pitchFamily="2" charset="0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kern="0" dirty="0">
                <a:solidFill>
                  <a:schemeClr val="tx1"/>
                </a:solidFill>
                <a:latin typeface="+mn-lt"/>
              </a:rPr>
              <a:t>Travelers </a:t>
            </a:r>
            <a:r>
              <a:rPr lang="en-US" sz="2800" b="1" u="sng" kern="0" dirty="0">
                <a:solidFill>
                  <a:schemeClr val="tx1"/>
                </a:solidFill>
                <a:latin typeface="+mn-lt"/>
              </a:rPr>
              <a:t>WITH</a:t>
            </a:r>
            <a:r>
              <a:rPr lang="en-US" sz="2800" kern="0" dirty="0">
                <a:solidFill>
                  <a:schemeClr val="tx1"/>
                </a:solidFill>
                <a:latin typeface="+mn-lt"/>
              </a:rPr>
              <a:t> access to a fleet vehicle: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8C9A6A-BCD2-4A33-B31B-A11906DFA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275" y="2609356"/>
            <a:ext cx="9870571" cy="738871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7F3B29F-D3CE-1E61-477E-95B914CCF575}"/>
              </a:ext>
            </a:extLst>
          </p:cNvPr>
          <p:cNvSpPr/>
          <p:nvPr/>
        </p:nvSpPr>
        <p:spPr>
          <a:xfrm>
            <a:off x="4587253" y="4816475"/>
            <a:ext cx="2846556" cy="2846556"/>
          </a:xfrm>
          <a:prstGeom prst="ellipse">
            <a:avLst/>
          </a:prstGeom>
          <a:noFill/>
          <a:ln w="107950">
            <a:solidFill>
              <a:srgbClr val="B91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Arrow: Straight with solid fill">
            <a:extLst>
              <a:ext uri="{FF2B5EF4-FFF2-40B4-BE49-F238E27FC236}">
                <a16:creationId xmlns:a16="http://schemas.microsoft.com/office/drawing/2014/main" id="{E65F215A-0312-807C-41A8-5F0325B648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1959431" y="3513866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5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CF181B-5638-9E48-A06C-E3A9FCB722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3279" y="2301875"/>
            <a:ext cx="13473103" cy="76962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212529"/>
                </a:solidFill>
                <a:latin typeface="+mn-lt"/>
              </a:rPr>
              <a:t>Personal Car: </a:t>
            </a:r>
            <a:r>
              <a:rPr lang="en-US" sz="2800" dirty="0">
                <a:latin typeface="+mn-lt"/>
                <a:hlinkClick r:id="rId3"/>
              </a:rPr>
              <a:t>https://www2.cortland.edu/offices/purchasing-office/travel-guidelines/#personal-car-mileage</a:t>
            </a:r>
            <a:endParaRPr lang="en-US" sz="2800" dirty="0">
              <a:latin typeface="+mn-lt"/>
            </a:endParaRPr>
          </a:p>
          <a:p>
            <a:pPr marL="0" indent="0">
              <a:buNone/>
            </a:pPr>
            <a:endParaRPr lang="en-US" sz="2800" dirty="0">
              <a:latin typeface="+mn-lt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+mn-lt"/>
              </a:rPr>
              <a:t>Refer to: </a:t>
            </a:r>
            <a:r>
              <a:rPr lang="en-US" sz="2800" b="1" i="0" u="sng" dirty="0">
                <a:solidFill>
                  <a:srgbClr val="A80E00"/>
                </a:solidFill>
                <a:effectLst/>
                <a:latin typeface="+mn-lt"/>
                <a:hlinkClick r:id="rId4" tooltip="Hierarchy of Vehicle Usage Flowchart"/>
              </a:rPr>
              <a:t>Hierarchy of Vehicle Usage Flowchart</a:t>
            </a:r>
            <a:endParaRPr lang="en-US" sz="2800" b="1" i="0" u="sng" dirty="0">
              <a:solidFill>
                <a:srgbClr val="A80E00"/>
              </a:solidFill>
              <a:effectLst/>
              <a:latin typeface="+mn-lt"/>
            </a:endParaRPr>
          </a:p>
          <a:p>
            <a:pPr marL="0" indent="0">
              <a:buNone/>
            </a:pPr>
            <a:endParaRPr lang="en-US" sz="2800" dirty="0">
              <a:solidFill>
                <a:srgbClr val="222222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Use the </a:t>
            </a:r>
            <a:r>
              <a:rPr lang="en-US" sz="2800" dirty="0">
                <a:solidFill>
                  <a:srgbClr val="0000FF"/>
                </a:solidFill>
                <a:latin typeface="+mn-lt"/>
                <a:hlinkClick r:id="rId5" tooltip="OGS Trip Calculato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OGS Trip Calculator</a:t>
            </a:r>
            <a:r>
              <a:rPr lang="en-US" sz="2800" dirty="0">
                <a:solidFill>
                  <a:srgbClr val="0000FF"/>
                </a:solidFill>
                <a:latin typeface="+mn-lt"/>
              </a:rPr>
              <a:t> 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to determine whether a personal or rental vehicle is the most economical means of ground transportation to use (reimbursement will not exceed the OGS Trip Calculator).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+mn-lt"/>
              </a:rPr>
              <a:t>If using personal vehicle, attach OGS Trip Calculator to 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Travel Reimbursement Voucher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marL="0" indent="0" algn="l">
              <a:buNone/>
            </a:pPr>
            <a:r>
              <a:rPr lang="en-US" sz="2800" dirty="0">
                <a:solidFill>
                  <a:srgbClr val="212529"/>
                </a:solidFill>
                <a:latin typeface="+mn-lt"/>
                <a:hlinkClick r:id="rId6"/>
              </a:rPr>
              <a:t>OGS Trip Calculator How-to Video</a:t>
            </a:r>
            <a:endParaRPr lang="en-US" sz="2800" dirty="0">
              <a:solidFill>
                <a:srgbClr val="212529"/>
              </a:solidFill>
              <a:latin typeface="+mn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0207A7-FB49-7A43-A539-4308FEC829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431" y="549276"/>
            <a:ext cx="14249400" cy="1752599"/>
          </a:xfrm>
        </p:spPr>
        <p:txBody>
          <a:bodyPr/>
          <a:lstStyle/>
          <a:p>
            <a:r>
              <a:rPr lang="en-US" b="1" dirty="0">
                <a:latin typeface="Utopia Std Black Headline" panose="02040903060506020204" charset="0"/>
              </a:rPr>
              <a:t>Personal Car vs. Car Rental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0A3E340-909E-CC81-49C6-C4943EB1BDBF}"/>
              </a:ext>
            </a:extLst>
          </p:cNvPr>
          <p:cNvGrpSpPr/>
          <p:nvPr/>
        </p:nvGrpSpPr>
        <p:grpSpPr>
          <a:xfrm>
            <a:off x="4042405" y="7809977"/>
            <a:ext cx="6562638" cy="2264298"/>
            <a:chOff x="4042405" y="7809977"/>
            <a:chExt cx="6562638" cy="2264298"/>
          </a:xfrm>
        </p:grpSpPr>
        <p:pic>
          <p:nvPicPr>
            <p:cNvPr id="5124" name="Picture 4" descr="Hertz vs Enterprise: A Complete ...">
              <a:extLst>
                <a:ext uri="{FF2B5EF4-FFF2-40B4-BE49-F238E27FC236}">
                  <a16:creationId xmlns:a16="http://schemas.microsoft.com/office/drawing/2014/main" id="{A173D2DB-803D-11FD-5E67-25C1B41EA0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8831" y="7809977"/>
              <a:ext cx="3446212" cy="2264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 descr="Choose My Car">
              <a:extLst>
                <a:ext uri="{FF2B5EF4-FFF2-40B4-BE49-F238E27FC236}">
                  <a16:creationId xmlns:a16="http://schemas.microsoft.com/office/drawing/2014/main" id="{33BBA6DC-A741-4366-BB10-6DAD9BBA61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2405" y="7809977"/>
              <a:ext cx="2264298" cy="2264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Vs Symbol Stock Illustrations – 80,997 ...">
              <a:extLst>
                <a:ext uri="{FF2B5EF4-FFF2-40B4-BE49-F238E27FC236}">
                  <a16:creationId xmlns:a16="http://schemas.microsoft.com/office/drawing/2014/main" id="{4B741028-994F-693B-F7A7-8764B9E691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68" t="21010" r="13926" b="15962"/>
            <a:stretch>
              <a:fillRect/>
            </a:stretch>
          </p:blipFill>
          <p:spPr bwMode="auto">
            <a:xfrm>
              <a:off x="6427516" y="8675426"/>
              <a:ext cx="578915" cy="53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3617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6A3666-66C9-39E8-0143-C1861ACAC1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6151" y="2651984"/>
            <a:ext cx="4473880" cy="1554891"/>
          </a:xfrm>
        </p:spPr>
        <p:txBody>
          <a:bodyPr/>
          <a:lstStyle/>
          <a:p>
            <a:r>
              <a:rPr lang="en-US" sz="2800" dirty="0">
                <a:latin typeface="+mn-lt"/>
                <a:hlinkClick r:id="rId3"/>
              </a:rPr>
              <a:t>OGS Trip Calculator</a:t>
            </a:r>
            <a:r>
              <a:rPr lang="en-US" sz="2800" dirty="0">
                <a:latin typeface="+mn-lt"/>
              </a:rPr>
              <a:t> </a:t>
            </a:r>
          </a:p>
          <a:p>
            <a:r>
              <a:rPr lang="en-US" sz="2800" dirty="0">
                <a:latin typeface="+mn-lt"/>
                <a:hlinkClick r:id="rId4"/>
              </a:rPr>
              <a:t>How-to Video</a:t>
            </a:r>
            <a:endParaRPr lang="en-US" sz="2800" dirty="0">
              <a:latin typeface="+mn-lt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9C1595-0CD4-5D38-4EE6-BAB9600414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1" dirty="0"/>
              <a:t>OGS Trip Calculator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086103-2105-9C66-AAF3-DD4D0EFFF4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2413" y="4341283"/>
            <a:ext cx="9218405" cy="4150783"/>
          </a:xfrm>
          <a:prstGeom prst="rect">
            <a:avLst/>
          </a:prstGeom>
        </p:spPr>
      </p:pic>
      <p:sp>
        <p:nvSpPr>
          <p:cNvPr id="6" name="Star: 5 Points 5">
            <a:extLst>
              <a:ext uri="{FF2B5EF4-FFF2-40B4-BE49-F238E27FC236}">
                <a16:creationId xmlns:a16="http://schemas.microsoft.com/office/drawing/2014/main" id="{CA6546D7-7917-9C00-3F93-EC8429D99084}"/>
              </a:ext>
            </a:extLst>
          </p:cNvPr>
          <p:cNvSpPr/>
          <p:nvPr/>
        </p:nvSpPr>
        <p:spPr>
          <a:xfrm>
            <a:off x="3401421" y="5973965"/>
            <a:ext cx="709410" cy="74751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6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0D0CC-7666-BCA0-EB65-6434F8DD8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3A625E4-7FA6-B912-71EE-1EA982976BDC}"/>
              </a:ext>
            </a:extLst>
          </p:cNvPr>
          <p:cNvGrpSpPr/>
          <p:nvPr/>
        </p:nvGrpSpPr>
        <p:grpSpPr>
          <a:xfrm>
            <a:off x="4644231" y="3063875"/>
            <a:ext cx="9991726" cy="7191376"/>
            <a:chOff x="5594629" y="3597275"/>
            <a:chExt cx="9041328" cy="665797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C8139B8-61A1-84E8-2085-D2038D4FB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1553"/>
            <a:stretch>
              <a:fillRect/>
            </a:stretch>
          </p:blipFill>
          <p:spPr>
            <a:xfrm>
              <a:off x="5594629" y="3597275"/>
              <a:ext cx="9041328" cy="6657976"/>
            </a:xfrm>
            <a:prstGeom prst="rect">
              <a:avLst/>
            </a:prstGeom>
          </p:spPr>
        </p:pic>
        <p:pic>
          <p:nvPicPr>
            <p:cNvPr id="1025" name="Picture 1">
              <a:extLst>
                <a:ext uri="{FF2B5EF4-FFF2-40B4-BE49-F238E27FC236}">
                  <a16:creationId xmlns:a16="http://schemas.microsoft.com/office/drawing/2014/main" id="{D076F04F-CC5B-4578-B383-C08DD3FD9E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4831" y="4225927"/>
              <a:ext cx="1453586" cy="819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D18A71-DDE6-F7B4-3A16-773C4967C7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6151" y="2651984"/>
            <a:ext cx="4473880" cy="1554891"/>
          </a:xfrm>
        </p:spPr>
        <p:txBody>
          <a:bodyPr/>
          <a:lstStyle/>
          <a:p>
            <a:r>
              <a:rPr lang="en-US" sz="2800" dirty="0">
                <a:latin typeface="+mn-lt"/>
                <a:hlinkClick r:id="rId5"/>
              </a:rPr>
              <a:t>OGS Trip Calculator</a:t>
            </a:r>
            <a:r>
              <a:rPr lang="en-US" sz="2800" dirty="0">
                <a:latin typeface="+mn-lt"/>
              </a:rPr>
              <a:t> </a:t>
            </a:r>
          </a:p>
          <a:p>
            <a:r>
              <a:rPr lang="en-US" sz="2800" dirty="0">
                <a:latin typeface="+mn-lt"/>
                <a:hlinkClick r:id="rId6"/>
              </a:rPr>
              <a:t>How-to Video</a:t>
            </a:r>
            <a:endParaRPr lang="en-US" sz="2800" dirty="0">
              <a:latin typeface="+mn-lt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5F921-2B30-1A26-721B-B50D5693A3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1" dirty="0"/>
              <a:t>OGS Trip Calculator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2C9E478-27DE-F366-D9E0-9ADEF6D64DC5}"/>
              </a:ext>
            </a:extLst>
          </p:cNvPr>
          <p:cNvSpPr/>
          <p:nvPr/>
        </p:nvSpPr>
        <p:spPr>
          <a:xfrm>
            <a:off x="7349595" y="6035675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7B7C623-ABFA-1C4F-C854-CE6EC3E63835}"/>
              </a:ext>
            </a:extLst>
          </p:cNvPr>
          <p:cNvSpPr/>
          <p:nvPr/>
        </p:nvSpPr>
        <p:spPr>
          <a:xfrm>
            <a:off x="7354093" y="6797675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6F8A3D58-7C42-E2F9-96E9-DD069EB39DC6}"/>
              </a:ext>
            </a:extLst>
          </p:cNvPr>
          <p:cNvSpPr/>
          <p:nvPr/>
        </p:nvSpPr>
        <p:spPr>
          <a:xfrm>
            <a:off x="7349595" y="7035395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DBE340A6-A01D-1D62-922E-A8127363BBE9}"/>
              </a:ext>
            </a:extLst>
          </p:cNvPr>
          <p:cNvSpPr/>
          <p:nvPr/>
        </p:nvSpPr>
        <p:spPr>
          <a:xfrm>
            <a:off x="7345097" y="7212137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FECD3C9F-EE42-DE9B-E3DD-2DCAC59BD069}"/>
              </a:ext>
            </a:extLst>
          </p:cNvPr>
          <p:cNvSpPr/>
          <p:nvPr/>
        </p:nvSpPr>
        <p:spPr>
          <a:xfrm>
            <a:off x="7387431" y="9312275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DE9EC153-0D9C-6489-EBF5-300B5621AE50}"/>
              </a:ext>
            </a:extLst>
          </p:cNvPr>
          <p:cNvSpPr/>
          <p:nvPr/>
        </p:nvSpPr>
        <p:spPr>
          <a:xfrm>
            <a:off x="12188031" y="9846944"/>
            <a:ext cx="1066800" cy="60833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0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16C48-9823-493C-17F9-E0D64E5FE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1879DB-202F-2AA3-E2EA-E1BF4C60E8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6150" y="1844675"/>
            <a:ext cx="13469529" cy="815339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+mn-lt"/>
                <a:hlinkClick r:id="rId3"/>
              </a:rPr>
              <a:t>https://www2.cortland.edu/offices/purchasing-office/travel-guidelines/#car-rentals</a:t>
            </a:r>
            <a:endParaRPr lang="en-US" sz="2800" dirty="0">
              <a:latin typeface="+mn-lt"/>
            </a:endParaRPr>
          </a:p>
          <a:p>
            <a:pPr marL="0" indent="0">
              <a:buNone/>
            </a:pPr>
            <a:endParaRPr lang="en-US" sz="2000" dirty="0">
              <a:latin typeface="+mn-lt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+mn-lt"/>
                <a:hlinkClick r:id="rId4"/>
              </a:rPr>
              <a:t>Hierarchy of Vehicle Usage Flowchart</a:t>
            </a:r>
            <a:endParaRPr lang="en-US" sz="2400" b="1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Car rentals should only be made for SUNY Cortland employees.</a:t>
            </a:r>
          </a:p>
          <a:p>
            <a:pPr lvl="1"/>
            <a:r>
              <a:rPr lang="en-US" sz="2000" b="1" dirty="0">
                <a:solidFill>
                  <a:schemeClr val="tx1"/>
                </a:solidFill>
                <a:latin typeface="+mn-lt"/>
              </a:rPr>
              <a:t>Not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job candidates, campus guests, or students.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What you need to know when renting:</a:t>
            </a:r>
          </a:p>
          <a:p>
            <a:pPr marL="800100" lvl="1" indent="-457200"/>
            <a:r>
              <a:rPr lang="en-US" sz="2000" dirty="0">
                <a:solidFill>
                  <a:schemeClr val="tx1"/>
                </a:solidFill>
                <a:latin typeface="+mn-lt"/>
              </a:rPr>
              <a:t>Always rent under the NYS Contract by utilizing the SUNY Cortland account.</a:t>
            </a:r>
          </a:p>
          <a:p>
            <a:pPr marL="800100" lvl="1" indent="-457200"/>
            <a:r>
              <a:rPr lang="en-US" sz="2000" b="1" dirty="0">
                <a:solidFill>
                  <a:schemeClr val="tx1"/>
                </a:solidFill>
                <a:latin typeface="+mn-lt"/>
              </a:rPr>
              <a:t>No additional insurance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should be purchased when renting vehicles. </a:t>
            </a:r>
          </a:p>
          <a:p>
            <a:pPr marL="800100" lvl="1" indent="-457200"/>
            <a:r>
              <a:rPr lang="en-US" sz="2000" dirty="0">
                <a:solidFill>
                  <a:schemeClr val="tx1"/>
                </a:solidFill>
                <a:latin typeface="+mn-lt"/>
              </a:rPr>
              <a:t>Rentals should be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Compact/Economy size</a:t>
            </a:r>
          </a:p>
          <a:p>
            <a:pPr marL="1257300" lvl="2" indent="-457200"/>
            <a:r>
              <a:rPr lang="en-US" sz="2000" b="0" i="0" dirty="0">
                <a:solidFill>
                  <a:schemeClr val="tx1"/>
                </a:solidFill>
                <a:effectLst/>
                <a:latin typeface="+mn-lt"/>
              </a:rPr>
              <a:t>If Standard/Intermediate/Full-size are used, written justification must be provided with invoice/PO.</a:t>
            </a:r>
          </a:p>
          <a:p>
            <a:pPr marL="1257300" lvl="2" indent="-457200"/>
            <a:r>
              <a:rPr lang="en-US" sz="2000" b="0" i="0" dirty="0">
                <a:solidFill>
                  <a:schemeClr val="tx1"/>
                </a:solidFill>
                <a:effectLst/>
                <a:latin typeface="+mn-lt"/>
              </a:rPr>
              <a:t>If you feel that you need a larger vehicle than those mentioned above (due to multiple passengers, etc.), contact the Travel Administrator at x2306 for prior approval and include justification.</a:t>
            </a:r>
          </a:p>
          <a:p>
            <a:pPr marL="800100" lvl="1" indent="-457200"/>
            <a:r>
              <a:rPr lang="en-US" sz="2000" dirty="0">
                <a:solidFill>
                  <a:schemeClr val="tx1"/>
                </a:solidFill>
                <a:latin typeface="+mn-lt"/>
              </a:rPr>
              <a:t>Charges &amp; Violations</a:t>
            </a:r>
          </a:p>
          <a:p>
            <a:pPr marL="1257300" lvl="2" indent="-457200"/>
            <a:r>
              <a:rPr lang="en-US" sz="2000" dirty="0">
                <a:solidFill>
                  <a:schemeClr val="tx1"/>
                </a:solidFill>
                <a:latin typeface="+mn-lt"/>
              </a:rPr>
              <a:t>Operator is personally responsible for payment.</a:t>
            </a:r>
          </a:p>
          <a:p>
            <a:pPr marL="800100" lvl="1" indent="-457200"/>
            <a:r>
              <a:rPr lang="en-US" sz="2000" dirty="0">
                <a:solidFill>
                  <a:schemeClr val="tx1"/>
                </a:solidFill>
                <a:latin typeface="+mn-lt"/>
              </a:rPr>
              <a:t>E-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ZPass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Tolls</a:t>
            </a:r>
          </a:p>
          <a:p>
            <a:pPr marL="1257300" lvl="2" indent="-457200"/>
            <a:r>
              <a:rPr lang="en-US" sz="2000" dirty="0">
                <a:solidFill>
                  <a:schemeClr val="tx1"/>
                </a:solidFill>
                <a:latin typeface="+mn-lt"/>
              </a:rPr>
              <a:t>Pay with dept. p-card.</a:t>
            </a:r>
          </a:p>
          <a:p>
            <a:pPr marL="800100" lvl="1" indent="-457200"/>
            <a:r>
              <a:rPr lang="en-US" sz="2000" dirty="0">
                <a:solidFill>
                  <a:schemeClr val="tx1"/>
                </a:solidFill>
                <a:latin typeface="+mn-lt"/>
              </a:rPr>
              <a:t>Gasoline Purchases</a:t>
            </a:r>
          </a:p>
          <a:p>
            <a:pPr marL="1257300" lvl="2" indent="-457200"/>
            <a:r>
              <a:rPr lang="en-US" sz="2000" b="0" i="0" dirty="0">
                <a:solidFill>
                  <a:schemeClr val="tx1"/>
                </a:solidFill>
                <a:effectLst/>
                <a:latin typeface="+mn-lt"/>
              </a:rPr>
              <a:t>Reimbursed with receipt(s).</a:t>
            </a:r>
          </a:p>
          <a:p>
            <a:pPr marL="1257300" lvl="2" indent="-457200"/>
            <a:r>
              <a:rPr lang="en-US" sz="2000" b="0" i="0" dirty="0">
                <a:solidFill>
                  <a:schemeClr val="tx1"/>
                </a:solidFill>
                <a:effectLst/>
                <a:latin typeface="+mn-lt"/>
              </a:rPr>
              <a:t>If Traveler elects to have Enterprise refuel the vehicle upon return, it will come </a:t>
            </a:r>
            <a:r>
              <a:rPr lang="en-US" sz="2000" i="0" dirty="0">
                <a:solidFill>
                  <a:schemeClr val="tx1"/>
                </a:solidFill>
                <a:effectLst/>
                <a:latin typeface="+mn-lt"/>
              </a:rPr>
              <a:t>at a</a:t>
            </a:r>
            <a:r>
              <a:rPr lang="en-US" sz="2000" b="1" i="0" dirty="0">
                <a:solidFill>
                  <a:schemeClr val="tx1"/>
                </a:solidFill>
                <a:effectLst/>
                <a:latin typeface="+mn-lt"/>
              </a:rPr>
              <a:t> premium cost 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+mn-lt"/>
              </a:rPr>
              <a:t>to their department's budget.</a:t>
            </a:r>
          </a:p>
          <a:p>
            <a:pPr marL="800100" lvl="1" indent="-457200"/>
            <a:endParaRPr lang="en-US" sz="1100" dirty="0">
              <a:solidFill>
                <a:schemeClr val="tx1"/>
              </a:solidFill>
              <a:latin typeface="+mn-lt"/>
            </a:endParaRPr>
          </a:p>
          <a:p>
            <a:pPr marL="457200" indent="-457200"/>
            <a:endParaRPr lang="en-US" sz="2000" dirty="0">
              <a:solidFill>
                <a:schemeClr val="tx1"/>
              </a:solidFill>
              <a:effectLst/>
              <a:latin typeface="+mn-lt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+mn-lt"/>
                <a:hlinkClick r:id="rId5"/>
              </a:rPr>
              <a:t>Enterprise Rental Checklist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effectLst/>
                <a:latin typeface="+mn-lt"/>
              </a:rPr>
              <a:t>Hertz rentals are made by Travel Administrator – call x 2306 to book.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666921-ED5F-7FDD-41B4-5BF41AF62A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2577" y="549274"/>
            <a:ext cx="13473103" cy="1981201"/>
          </a:xfrm>
        </p:spPr>
        <p:txBody>
          <a:bodyPr/>
          <a:lstStyle/>
          <a:p>
            <a:r>
              <a:rPr lang="en-US" b="1" dirty="0">
                <a:latin typeface="Utopia Std Black Headline" panose="02040903060506020204" charset="0"/>
              </a:rPr>
              <a:t>Car Rentals</a:t>
            </a:r>
            <a:endParaRPr lang="en-US" dirty="0"/>
          </a:p>
        </p:txBody>
      </p:sp>
      <p:pic>
        <p:nvPicPr>
          <p:cNvPr id="4" name="Picture 4" descr="Hertz vs Enterprise: A Complete ...">
            <a:extLst>
              <a:ext uri="{FF2B5EF4-FFF2-40B4-BE49-F238E27FC236}">
                <a16:creationId xmlns:a16="http://schemas.microsoft.com/office/drawing/2014/main" id="{EF12254D-C335-B239-E91C-132D105A7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140" y="8642315"/>
            <a:ext cx="2503227" cy="164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3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CF181B-5638-9E48-A06C-E3A9FCB722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2577" y="1920875"/>
            <a:ext cx="13773854" cy="8305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+mn-lt"/>
                <a:hlinkClick r:id="rId3"/>
              </a:rPr>
              <a:t>https://www2.cortland.edu/offices/purchasing-office/travel-guidelines/#travel-per-diem-rates</a:t>
            </a:r>
            <a:endParaRPr lang="en-US" sz="2800" dirty="0">
              <a:latin typeface="+mn-lt"/>
            </a:endParaRPr>
          </a:p>
          <a:p>
            <a:pPr marL="0" indent="0">
              <a:buNone/>
            </a:pPr>
            <a:endParaRPr lang="en-US" sz="2800" dirty="0">
              <a:latin typeface="+mn-lt"/>
              <a:hlinkClick r:id="rId4"/>
            </a:endParaRPr>
          </a:p>
          <a:p>
            <a:pPr marL="0" indent="0">
              <a:buNone/>
            </a:pPr>
            <a:r>
              <a:rPr lang="en-US" sz="2800" dirty="0">
                <a:latin typeface="+mn-lt"/>
                <a:hlinkClick r:id="rId4"/>
              </a:rPr>
              <a:t>Per Diem Rate Calculator</a:t>
            </a:r>
            <a:endParaRPr lang="en-US" sz="2800" dirty="0">
              <a:latin typeface="+mn-lt"/>
            </a:endParaRPr>
          </a:p>
          <a:p>
            <a:pPr marL="0" indent="0">
              <a:buNone/>
            </a:pPr>
            <a:endParaRPr lang="en-US" sz="2400" b="0" i="0" u="sng" dirty="0">
              <a:solidFill>
                <a:srgbClr val="B91000"/>
              </a:solidFill>
              <a:effectLst/>
              <a:latin typeface="+mn-lt"/>
              <a:hlinkClick r:id="rId5"/>
            </a:endParaRPr>
          </a:p>
          <a:p>
            <a:pPr marL="0" indent="0">
              <a:buNone/>
            </a:pPr>
            <a:r>
              <a:rPr lang="en-US" sz="2400" b="0" i="0" u="sng" dirty="0">
                <a:solidFill>
                  <a:srgbClr val="B91000"/>
                </a:solidFill>
                <a:effectLst/>
                <a:latin typeface="+mn-lt"/>
                <a:hlinkClick r:id="rId5"/>
              </a:rPr>
              <a:t>Search rates within the continental US</a:t>
            </a:r>
            <a:endParaRPr lang="en-US" sz="2400" b="0" i="0" u="sng" dirty="0">
              <a:solidFill>
                <a:srgbClr val="B91000"/>
              </a:solidFill>
              <a:effectLst/>
              <a:latin typeface="+mn-lt"/>
            </a:endParaRPr>
          </a:p>
          <a:p>
            <a:pPr marL="463550" indent="-463550"/>
            <a:r>
              <a:rPr lang="en-US" sz="2000" dirty="0">
                <a:solidFill>
                  <a:schemeClr val="tx1"/>
                </a:solidFill>
                <a:latin typeface="+mn-lt"/>
              </a:rPr>
              <a:t>Lodging &amp; meal allowances are calculated based on location</a:t>
            </a:r>
          </a:p>
          <a:p>
            <a:pPr marL="0" indent="0">
              <a:buNone/>
            </a:pPr>
            <a:endParaRPr lang="en-US" sz="2000" b="1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Lodging</a:t>
            </a:r>
          </a:p>
          <a:p>
            <a:pPr marL="463550" indent="-463550"/>
            <a:r>
              <a:rPr lang="en-US" sz="2000" dirty="0">
                <a:solidFill>
                  <a:schemeClr val="tx1"/>
                </a:solidFill>
                <a:latin typeface="+mn-lt"/>
              </a:rPr>
              <a:t>Use month of stay</a:t>
            </a:r>
          </a:p>
          <a:p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Meals</a:t>
            </a:r>
          </a:p>
          <a:p>
            <a:pPr marL="463550" indent="-463550"/>
            <a:r>
              <a:rPr lang="en-US" sz="2000" dirty="0">
                <a:solidFill>
                  <a:schemeClr val="tx1"/>
                </a:solidFill>
                <a:latin typeface="+mn-lt"/>
              </a:rPr>
              <a:t>Use M&amp;IE Total column amount</a:t>
            </a:r>
          </a:p>
          <a:p>
            <a:pPr marL="914400" lvl="1" indent="-458788"/>
            <a:r>
              <a:rPr lang="en-US" sz="2000" dirty="0">
                <a:solidFill>
                  <a:schemeClr val="tx1"/>
                </a:solidFill>
                <a:latin typeface="+mn-lt"/>
              </a:rPr>
              <a:t>SUNY Cortland uses an 80/20 breakdown for dinner &amp; breakfast</a:t>
            </a:r>
          </a:p>
          <a:p>
            <a:pPr lvl="2" indent="-290513"/>
            <a:r>
              <a:rPr lang="en-US" sz="2000" i="1" dirty="0">
                <a:solidFill>
                  <a:schemeClr val="tx1"/>
                </a:solidFill>
                <a:latin typeface="+mn-lt"/>
              </a:rPr>
              <a:t>Example: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lvl="3" indent="-339725"/>
            <a:r>
              <a:rPr lang="en-US" sz="2000" b="1" dirty="0">
                <a:solidFill>
                  <a:schemeClr val="tx1"/>
                </a:solidFill>
                <a:latin typeface="+mn-lt"/>
              </a:rPr>
              <a:t>$74 M&amp;IE Total</a:t>
            </a:r>
          </a:p>
          <a:p>
            <a:pPr marL="2292350" lvl="4" indent="-238125"/>
            <a:r>
              <a:rPr lang="en-US" sz="2000" dirty="0">
                <a:solidFill>
                  <a:schemeClr val="tx1"/>
                </a:solidFill>
                <a:latin typeface="+mn-lt"/>
              </a:rPr>
              <a:t>Breakfast = $15.00 (20%)</a:t>
            </a:r>
          </a:p>
          <a:p>
            <a:pPr marL="2292350" lvl="4" indent="-238125"/>
            <a:r>
              <a:rPr lang="en-US" sz="2000" dirty="0">
                <a:solidFill>
                  <a:schemeClr val="tx1"/>
                </a:solidFill>
                <a:latin typeface="+mn-lt"/>
              </a:rPr>
              <a:t>Dinner = $59.00 (80%)</a:t>
            </a:r>
          </a:p>
          <a:p>
            <a:pPr marL="2292350" lvl="4" indent="-238125"/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2292350" lvl="4" indent="-238125"/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2292350" lvl="4" indent="-238125"/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914400" lvl="4" indent="-450850"/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914400" lvl="4" indent="-450850"/>
            <a:r>
              <a:rPr lang="en-US" sz="2000" dirty="0">
                <a:solidFill>
                  <a:schemeClr val="tx1"/>
                </a:solidFill>
                <a:latin typeface="+mn-lt"/>
              </a:rPr>
              <a:t>Breakfast on day 1 only if traveler leaves at/before 7:00 AM</a:t>
            </a:r>
          </a:p>
          <a:p>
            <a:pPr marL="914400" lvl="4" indent="-457200"/>
            <a:r>
              <a:rPr lang="en-US" sz="2000" dirty="0">
                <a:solidFill>
                  <a:schemeClr val="tx1"/>
                </a:solidFill>
                <a:latin typeface="+mn-lt"/>
              </a:rPr>
              <a:t>Dinner on last day only if traveler returns at/after 7:00 PM</a:t>
            </a:r>
          </a:p>
          <a:p>
            <a:pPr marL="457200" lvl="4" indent="0">
              <a:buNone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914400" lvl="4" indent="-457200"/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914400" lvl="4" indent="-457200"/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0207A7-FB49-7A43-A539-4308FEC829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2577" y="549276"/>
            <a:ext cx="13473103" cy="1752599"/>
          </a:xfrm>
        </p:spPr>
        <p:txBody>
          <a:bodyPr/>
          <a:lstStyle/>
          <a:p>
            <a:r>
              <a:rPr lang="en-US" b="1" dirty="0">
                <a:latin typeface="Utopia Std Black Headline" panose="02040903060506020204" charset="0"/>
              </a:rPr>
              <a:t>Per Diem Rates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FB5D7E-E393-7726-D7E7-DABD2138C5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1236" y="8093075"/>
            <a:ext cx="12824444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2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91B12C-8FD2-9B2B-E95D-6FE0959071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6151" y="1920875"/>
            <a:ext cx="13469530" cy="8153400"/>
          </a:xfrm>
        </p:spPr>
        <p:txBody>
          <a:bodyPr/>
          <a:lstStyle/>
          <a:p>
            <a:r>
              <a:rPr lang="en-US" sz="4000" dirty="0"/>
              <a:t>Travel Training</a:t>
            </a:r>
          </a:p>
          <a:p>
            <a:pPr lvl="1"/>
            <a:r>
              <a:rPr lang="en-US" dirty="0">
                <a:hlinkClick r:id="rId3" action="ppaction://hlinksldjump"/>
              </a:rPr>
              <a:t>Travel Authorization Request Form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>
              <a:hlinkClick r:id="rId4" action="ppaction://hlinksldjump"/>
            </a:endParaRPr>
          </a:p>
          <a:p>
            <a:pPr lvl="1"/>
            <a:endParaRPr lang="en-US" dirty="0">
              <a:hlinkClick r:id="rId4" action="ppaction://hlinksldjump"/>
            </a:endParaRPr>
          </a:p>
          <a:p>
            <a:pPr marL="457200" lvl="1" indent="0">
              <a:buNone/>
            </a:pPr>
            <a:endParaRPr lang="en-US" dirty="0">
              <a:hlinkClick r:id="rId4" action="ppaction://hlinksldjump"/>
            </a:endParaRPr>
          </a:p>
          <a:p>
            <a:pPr lvl="1"/>
            <a:r>
              <a:rPr lang="en-US" dirty="0">
                <a:hlinkClick r:id="rId4" action="ppaction://hlinksldjump"/>
              </a:rPr>
              <a:t>Travel Reimbursement</a:t>
            </a:r>
            <a:endParaRPr lang="en-US" dirty="0"/>
          </a:p>
          <a:p>
            <a:pPr lvl="2"/>
            <a:r>
              <a:rPr lang="en-US" dirty="0">
                <a:hlinkClick r:id="rId5" action="ppaction://hlinksldjump"/>
              </a:rPr>
              <a:t>Travel Voucher Tips</a:t>
            </a:r>
            <a:endParaRPr lang="en-US" dirty="0"/>
          </a:p>
          <a:p>
            <a:pPr lvl="2"/>
            <a:r>
              <a:rPr lang="en-US" dirty="0">
                <a:hlinkClick r:id="rId6" action="ppaction://hlinksldjump"/>
              </a:rPr>
              <a:t>Non-Employee Travel Reimbursements</a:t>
            </a:r>
            <a:endParaRPr lang="en-US" dirty="0"/>
          </a:p>
          <a:p>
            <a:pPr lvl="1"/>
            <a:r>
              <a:rPr lang="en-US" dirty="0">
                <a:hlinkClick r:id="rId7" action="ppaction://hlinksldjump"/>
              </a:rPr>
              <a:t>Travel Toolbox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B2E64-5123-AEE3-439E-CAF22E525F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2577" y="549276"/>
            <a:ext cx="13473103" cy="1447799"/>
          </a:xfrm>
        </p:spPr>
        <p:txBody>
          <a:bodyPr/>
          <a:lstStyle/>
          <a:p>
            <a:r>
              <a:rPr lang="en-US" b="1" dirty="0"/>
              <a:t>Index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CE101F7-6C0F-0D7A-FCE7-438664F6FA76}"/>
              </a:ext>
            </a:extLst>
          </p:cNvPr>
          <p:cNvGrpSpPr/>
          <p:nvPr/>
        </p:nvGrpSpPr>
        <p:grpSpPr>
          <a:xfrm>
            <a:off x="10130631" y="6340475"/>
            <a:ext cx="4365319" cy="3810000"/>
            <a:chOff x="8149431" y="2751818"/>
            <a:chExt cx="5544373" cy="4421916"/>
          </a:xfrm>
        </p:grpSpPr>
        <p:pic>
          <p:nvPicPr>
            <p:cNvPr id="17414" name="Picture 6" descr="Travel guide stamp clip art | Clipart ...">
              <a:extLst>
                <a:ext uri="{FF2B5EF4-FFF2-40B4-BE49-F238E27FC236}">
                  <a16:creationId xmlns:a16="http://schemas.microsoft.com/office/drawing/2014/main" id="{50E60B24-76FA-03CD-3639-6C9A8ED9D5A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08" b="27295"/>
            <a:stretch/>
          </p:blipFill>
          <p:spPr bwMode="auto">
            <a:xfrm>
              <a:off x="8149431" y="2751818"/>
              <a:ext cx="5544373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16" name="Picture 8" descr="Travel Itinerary Vector Icon - [Free ...">
              <a:extLst>
                <a:ext uri="{FF2B5EF4-FFF2-40B4-BE49-F238E27FC236}">
                  <a16:creationId xmlns:a16="http://schemas.microsoft.com/office/drawing/2014/main" id="{4339D1E7-2C91-5F2C-39B6-5493A17E2B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6142" y="4809218"/>
              <a:ext cx="4130949" cy="2364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A67312E-8A60-5DA3-6E80-B33CD02B7D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077448"/>
              </p:ext>
            </p:extLst>
          </p:nvPr>
        </p:nvGraphicFramePr>
        <p:xfrm>
          <a:off x="2240903" y="3216275"/>
          <a:ext cx="12043649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645">
                  <a:extLst>
                    <a:ext uri="{9D8B030D-6E8A-4147-A177-3AD203B41FA5}">
                      <a16:colId xmlns:a16="http://schemas.microsoft.com/office/drawing/2014/main" val="3004000956"/>
                    </a:ext>
                  </a:extLst>
                </a:gridCol>
                <a:gridCol w="2991156">
                  <a:extLst>
                    <a:ext uri="{9D8B030D-6E8A-4147-A177-3AD203B41FA5}">
                      <a16:colId xmlns:a16="http://schemas.microsoft.com/office/drawing/2014/main" val="1453921859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3081635789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523866415"/>
                    </a:ext>
                  </a:extLst>
                </a:gridCol>
                <a:gridCol w="2366248">
                  <a:extLst>
                    <a:ext uri="{9D8B030D-6E8A-4147-A177-3AD203B41FA5}">
                      <a16:colId xmlns:a16="http://schemas.microsoft.com/office/drawing/2014/main" val="29745783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chemeClr val="tx1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2000" b="0" dirty="0">
                          <a:hlinkClick r:id="rId10" action="ppaction://hlinksldjump"/>
                        </a:rPr>
                        <a:t>Approvers</a:t>
                      </a:r>
                      <a:endParaRPr lang="en-US" sz="20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chemeClr val="tx1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2000" b="0" dirty="0">
                          <a:hlinkClick r:id="rId11" action="ppaction://hlinksldjump"/>
                        </a:rPr>
                        <a:t>Conference Registration Fees</a:t>
                      </a:r>
                      <a:endParaRPr lang="en-US" sz="20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2000" b="0" dirty="0">
                          <a:hlinkClick r:id="rId12" action="ppaction://hlinksldjump"/>
                        </a:rPr>
                        <a:t>Vehicle Usage Hierarchy – Scenario 2</a:t>
                      </a:r>
                      <a:endParaRPr lang="en-US" sz="20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chemeClr val="tx1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2000" b="0" dirty="0">
                          <a:hlinkClick r:id="rId13" action="ppaction://hlinksldjump"/>
                        </a:rPr>
                        <a:t>Car Rentals</a:t>
                      </a:r>
                      <a:endParaRPr lang="en-US" sz="20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2000" b="0" dirty="0">
                          <a:hlinkClick r:id="rId14" action="ppaction://hlinksldjump"/>
                        </a:rPr>
                        <a:t>Day Trip Meal Reimbursement</a:t>
                      </a:r>
                      <a:endParaRPr lang="en-US" sz="20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397478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chemeClr val="tx1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2000" dirty="0">
                          <a:hlinkClick r:id="rId15" action="ppaction://hlinksldjump"/>
                        </a:rPr>
                        <a:t>Advances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chemeClr val="tx1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2000" dirty="0">
                          <a:hlinkClick r:id="rId16" action="ppaction://hlinksldjump"/>
                        </a:rPr>
                        <a:t>Airline Tickets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chemeClr val="tx1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2000" dirty="0">
                          <a:hlinkClick r:id="rId17" action="ppaction://hlinksldjump"/>
                        </a:rPr>
                        <a:t>Personal Car vs. Rental Car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chemeClr val="tx1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2000" dirty="0">
                          <a:hlinkClick r:id="rId18" action="ppaction://hlinksldjump"/>
                        </a:rPr>
                        <a:t>Per Diem Rates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chemeClr val="tx1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2000" dirty="0">
                          <a:hlinkClick r:id="rId19" action="ppaction://hlinksldjump"/>
                        </a:rPr>
                        <a:t>Lodging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732077"/>
                  </a:ext>
                </a:extLst>
              </a:tr>
              <a:tr h="309623"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chemeClr val="tx1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2000" dirty="0">
                          <a:hlinkClick r:id="rId20" action="ppaction://hlinksldjump"/>
                        </a:rPr>
                        <a:t>Conference Agenda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chemeClr val="tx1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2000" dirty="0">
                          <a:hlinkClick r:id="rId21" action="ppaction://hlinksldjump"/>
                        </a:rPr>
                        <a:t>Vehicle Usage Hierarchy – Scenario 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chemeClr val="tx1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2000" dirty="0">
                          <a:hlinkClick r:id="rId22" action="ppaction://hlinksldjump"/>
                        </a:rPr>
                        <a:t>OGS Trip Calculator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chemeClr val="tx1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2000" dirty="0">
                          <a:hlinkClick r:id="rId23" action="ppaction://hlinksldjump"/>
                        </a:rPr>
                        <a:t>Per Diem Calculator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chemeClr val="tx1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2000" dirty="0">
                          <a:hlinkClick r:id="rId24" action="ppaction://hlinksldjump"/>
                        </a:rPr>
                        <a:t>Over-the-Max Lodging Request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489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35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0CED0-FBA5-87E5-FF61-053B2932C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23B81B2-F61B-E200-BAAA-A8C024EA947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2577" y="1920875"/>
            <a:ext cx="13773854" cy="8305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+mn-lt"/>
                <a:hlinkClick r:id="rId3"/>
              </a:rPr>
              <a:t>Per Diem Rate Calculator</a:t>
            </a:r>
            <a:endParaRPr lang="en-US" sz="2800" dirty="0">
              <a:latin typeface="+mn-lt"/>
            </a:endParaRPr>
          </a:p>
          <a:p>
            <a:pPr marL="0" indent="0">
              <a:buNone/>
            </a:pPr>
            <a:endParaRPr lang="en-US" sz="2800" dirty="0">
              <a:solidFill>
                <a:sysClr val="windowText" lastClr="000000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ysClr val="windowText" lastClr="000000"/>
                </a:solidFill>
                <a:latin typeface="+mn-lt"/>
              </a:rPr>
              <a:t>Scenario: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ysClr val="windowText" lastClr="000000"/>
                </a:solidFill>
                <a:latin typeface="+mn-lt"/>
              </a:rPr>
              <a:t>Conference starts at 8:00 AM on 6/24/25, but leaving the night before at 5:00 PM.  - Entitled to dinner on 6/23/25 because now in Overnight Travel Status.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ysClr val="windowText" lastClr="000000"/>
                </a:solidFill>
                <a:latin typeface="+mn-lt"/>
              </a:rPr>
              <a:t>Breakfast is provided by the conference each day (6/24-6/26) - $0 given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ysClr val="windowText" lastClr="000000"/>
                </a:solidFill>
                <a:latin typeface="+mn-lt"/>
              </a:rPr>
              <a:t>Dinner is only provided on the 1</a:t>
            </a:r>
            <a:r>
              <a:rPr lang="en-US" sz="2400" baseline="30000" dirty="0">
                <a:solidFill>
                  <a:sysClr val="windowText" lastClr="000000"/>
                </a:solidFill>
                <a:latin typeface="+mn-lt"/>
              </a:rPr>
              <a:t>st</a:t>
            </a:r>
            <a:r>
              <a:rPr lang="en-US" sz="2400" dirty="0">
                <a:solidFill>
                  <a:sysClr val="windowText" lastClr="000000"/>
                </a:solidFill>
                <a:latin typeface="+mn-lt"/>
              </a:rPr>
              <a:t> night of conference (6/24/25), so $0 that day for dinner.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ysClr val="windowText" lastClr="000000"/>
                </a:solidFill>
                <a:latin typeface="+mn-lt"/>
              </a:rPr>
              <a:t>Conference ends at noon on 6/26/25, return home by 4:00 PM – not entitled to dinner on 6/26/25.</a:t>
            </a:r>
          </a:p>
          <a:p>
            <a:pPr>
              <a:buFontTx/>
              <a:buChar char="-"/>
            </a:pPr>
            <a:r>
              <a:rPr lang="en-US" sz="2400" b="1" dirty="0">
                <a:solidFill>
                  <a:sysClr val="windowText" lastClr="000000"/>
                </a:solidFill>
                <a:latin typeface="+mn-lt"/>
              </a:rPr>
              <a:t>Total meal per diem available = $138.00</a:t>
            </a:r>
          </a:p>
          <a:p>
            <a:pPr>
              <a:buFontTx/>
              <a:buChar char="-"/>
            </a:pPr>
            <a:endParaRPr lang="en-US" sz="2400" dirty="0">
              <a:solidFill>
                <a:sysClr val="windowText" lastClr="000000"/>
              </a:solidFill>
              <a:latin typeface="+mn-lt"/>
            </a:endParaRPr>
          </a:p>
          <a:p>
            <a:pPr marL="0" indent="0">
              <a:buNone/>
            </a:pPr>
            <a:endParaRPr lang="en-US" sz="2800" dirty="0">
              <a:solidFill>
                <a:sysClr val="windowText" lastClr="000000"/>
              </a:solidFill>
              <a:latin typeface="+mn-lt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914400" lvl="4" indent="-457200"/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914400" lvl="4" indent="-457200"/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CDE987-0A80-CF16-48FB-B746F4141A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2577" y="549276"/>
            <a:ext cx="13473103" cy="1752599"/>
          </a:xfrm>
        </p:spPr>
        <p:txBody>
          <a:bodyPr/>
          <a:lstStyle/>
          <a:p>
            <a:r>
              <a:rPr lang="en-US" b="1" dirty="0">
                <a:latin typeface="Utopia Std Black Headline" panose="02040903060506020204" charset="0"/>
              </a:rPr>
              <a:t>Per Diem Rate Calculator</a:t>
            </a:r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185132B-8767-2324-C185-5708BECB2A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415891"/>
              </p:ext>
            </p:extLst>
          </p:nvPr>
        </p:nvGraphicFramePr>
        <p:xfrm>
          <a:off x="2566615" y="5580703"/>
          <a:ext cx="11770336" cy="4661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6781829" imgH="2686089" progId="Excel.Sheet.12">
                  <p:embed/>
                </p:oleObj>
              </mc:Choice>
              <mc:Fallback>
                <p:oleObj name="Worksheet" r:id="rId4" imgW="6781829" imgH="26860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66615" y="5580703"/>
                        <a:ext cx="11770336" cy="46618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eft Brace 4">
            <a:extLst>
              <a:ext uri="{FF2B5EF4-FFF2-40B4-BE49-F238E27FC236}">
                <a16:creationId xmlns:a16="http://schemas.microsoft.com/office/drawing/2014/main" id="{94C49549-409D-FDB9-FA7F-AC337166E8A4}"/>
              </a:ext>
            </a:extLst>
          </p:cNvPr>
          <p:cNvSpPr/>
          <p:nvPr/>
        </p:nvSpPr>
        <p:spPr>
          <a:xfrm>
            <a:off x="1139031" y="6936134"/>
            <a:ext cx="1427584" cy="1233142"/>
          </a:xfrm>
          <a:prstGeom prst="leftBrace">
            <a:avLst/>
          </a:prstGeom>
          <a:ln w="79375">
            <a:solidFill>
              <a:srgbClr val="B91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9C141F-5490-0C33-06A1-C62C28BCB587}"/>
              </a:ext>
            </a:extLst>
          </p:cNvPr>
          <p:cNvSpPr/>
          <p:nvPr/>
        </p:nvSpPr>
        <p:spPr>
          <a:xfrm>
            <a:off x="4415631" y="8778875"/>
            <a:ext cx="2362200" cy="609600"/>
          </a:xfrm>
          <a:prstGeom prst="ellipse">
            <a:avLst/>
          </a:prstGeom>
          <a:noFill/>
          <a:ln w="98425">
            <a:solidFill>
              <a:srgbClr val="B91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2DC023B-927C-5655-BDB3-F1DFB30CC684}"/>
              </a:ext>
            </a:extLst>
          </p:cNvPr>
          <p:cNvSpPr/>
          <p:nvPr/>
        </p:nvSpPr>
        <p:spPr>
          <a:xfrm>
            <a:off x="4796631" y="9406007"/>
            <a:ext cx="4572000" cy="1049268"/>
          </a:xfrm>
          <a:prstGeom prst="ellipse">
            <a:avLst/>
          </a:prstGeom>
          <a:noFill/>
          <a:ln w="98425">
            <a:solidFill>
              <a:srgbClr val="B91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B3C39B4-CA08-2272-BCDE-71ECF38C9D75}"/>
              </a:ext>
            </a:extLst>
          </p:cNvPr>
          <p:cNvSpPr/>
          <p:nvPr/>
        </p:nvSpPr>
        <p:spPr>
          <a:xfrm>
            <a:off x="4568031" y="6202016"/>
            <a:ext cx="3352800" cy="824259"/>
          </a:xfrm>
          <a:prstGeom prst="ellipse">
            <a:avLst/>
          </a:prstGeom>
          <a:noFill/>
          <a:ln w="98425">
            <a:solidFill>
              <a:srgbClr val="B91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ABB192D-C377-DCA1-2D39-4E8080CBED30}"/>
              </a:ext>
            </a:extLst>
          </p:cNvPr>
          <p:cNvCxnSpPr>
            <a:cxnSpLocks/>
          </p:cNvCxnSpPr>
          <p:nvPr/>
        </p:nvCxnSpPr>
        <p:spPr>
          <a:xfrm flipH="1" flipV="1">
            <a:off x="7844631" y="6873875"/>
            <a:ext cx="762000" cy="2532132"/>
          </a:xfrm>
          <a:prstGeom prst="straightConnector1">
            <a:avLst/>
          </a:prstGeom>
          <a:ln w="139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1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CF181B-5638-9E48-A06C-E3A9FCB722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2578" y="4587875"/>
            <a:ext cx="11411654" cy="5715000"/>
          </a:xfrm>
        </p:spPr>
        <p:txBody>
          <a:bodyPr/>
          <a:lstStyle/>
          <a:p>
            <a:pPr marL="457200" indent="-457200"/>
            <a:r>
              <a:rPr lang="en-US" sz="2800" dirty="0">
                <a:solidFill>
                  <a:schemeClr val="tx1"/>
                </a:solidFill>
                <a:latin typeface="+mn-lt"/>
              </a:rPr>
              <a:t>Criteria:</a:t>
            </a:r>
          </a:p>
          <a:p>
            <a:pPr marL="800100" lvl="1" indent="-457200"/>
            <a:r>
              <a:rPr lang="en-US" sz="2800" dirty="0">
                <a:solidFill>
                  <a:schemeClr val="tx1"/>
                </a:solidFill>
                <a:latin typeface="+mn-lt"/>
              </a:rPr>
              <a:t>Trips one day or less, but more than 35 miles from Official Station.</a:t>
            </a:r>
          </a:p>
          <a:p>
            <a:pPr marL="800100" lvl="1" indent="-457200"/>
            <a:r>
              <a:rPr lang="en-US" sz="2800" dirty="0">
                <a:solidFill>
                  <a:schemeClr val="tx1"/>
                </a:solidFill>
                <a:latin typeface="+mn-lt"/>
              </a:rPr>
              <a:t>Determined by departure &amp; return times</a:t>
            </a:r>
          </a:p>
          <a:p>
            <a:pPr marL="1257300" lvl="2" indent="-457200"/>
            <a:r>
              <a:rPr lang="en-US" sz="2800" dirty="0">
                <a:solidFill>
                  <a:schemeClr val="tx1"/>
                </a:solidFill>
                <a:latin typeface="+mn-lt"/>
              </a:rPr>
              <a:t>Leave at or before 7:00 AM – eligible for Breakfast</a:t>
            </a:r>
          </a:p>
          <a:p>
            <a:pPr marL="1714500" lvl="3" indent="-457200"/>
            <a:r>
              <a:rPr lang="en-US" sz="280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</a:rPr>
              <a:t>Breakfast = $5.00*</a:t>
            </a:r>
          </a:p>
          <a:p>
            <a:pPr marL="1257300" lvl="2" indent="-457200"/>
            <a:r>
              <a:rPr lang="en-US" sz="2800" dirty="0">
                <a:solidFill>
                  <a:schemeClr val="tx1"/>
                </a:solidFill>
                <a:latin typeface="+mn-lt"/>
              </a:rPr>
              <a:t>Return at or after 7:00 PM – eligible for Dinner</a:t>
            </a:r>
          </a:p>
          <a:p>
            <a:pPr marL="1714500" lvl="3" indent="-457200"/>
            <a:r>
              <a:rPr lang="en-US" sz="280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</a:rPr>
              <a:t>Dinner = $12.00*</a:t>
            </a:r>
          </a:p>
          <a:p>
            <a:pPr marL="1257300" lvl="2" indent="-457200"/>
            <a:r>
              <a:rPr lang="en-US" sz="2800" b="1" dirty="0">
                <a:solidFill>
                  <a:schemeClr val="tx1"/>
                </a:solidFill>
                <a:latin typeface="+mn-lt"/>
              </a:rPr>
              <a:t>(Lunch is never reimbursed)</a:t>
            </a:r>
          </a:p>
          <a:p>
            <a:pPr marL="800100" lvl="1" indent="-457200"/>
            <a:r>
              <a:rPr lang="en-US" sz="2800" dirty="0">
                <a:solidFill>
                  <a:schemeClr val="tx1"/>
                </a:solidFill>
                <a:latin typeface="+mn-lt"/>
              </a:rPr>
              <a:t>Day trip meal reimbursements are reportable as income to the IRS and are subject to withholding taxes.</a:t>
            </a:r>
          </a:p>
          <a:p>
            <a:pPr marL="800100" lvl="2" indent="0" algn="l">
              <a:buNone/>
            </a:pPr>
            <a:endParaRPr lang="en-US" sz="2800" b="1" dirty="0">
              <a:solidFill>
                <a:schemeClr val="tx1"/>
              </a:solidFill>
              <a:latin typeface="+mn-lt"/>
            </a:endParaRPr>
          </a:p>
          <a:p>
            <a:pPr marL="800100" lvl="2" indent="0" algn="l">
              <a:buNone/>
            </a:pPr>
            <a:r>
              <a:rPr lang="en-US" sz="2800" i="1" dirty="0">
                <a:solidFill>
                  <a:schemeClr val="tx1"/>
                </a:solidFill>
                <a:latin typeface="+mn-lt"/>
              </a:rPr>
              <a:t>*Rates subject to change.</a:t>
            </a:r>
            <a:endParaRPr lang="en-US" sz="2800" b="0" i="0" dirty="0">
              <a:solidFill>
                <a:schemeClr val="tx1"/>
              </a:solidFill>
              <a:effectLst/>
              <a:latin typeface="+mn-lt"/>
            </a:endParaRPr>
          </a:p>
          <a:p>
            <a:pPr marL="342900" lvl="1" indent="0">
              <a:buNone/>
            </a:pPr>
            <a:endParaRPr lang="en-US" sz="2000" b="1" dirty="0">
              <a:solidFill>
                <a:schemeClr val="tx1"/>
              </a:solidFill>
              <a:latin typeface="+mn-lt"/>
            </a:endParaRPr>
          </a:p>
          <a:p>
            <a:pPr marL="800100" lvl="1" indent="-457200"/>
            <a:endParaRPr lang="en-US" sz="1100" dirty="0">
              <a:latin typeface="+mn-lt"/>
            </a:endParaRPr>
          </a:p>
          <a:p>
            <a:pPr marL="0" indent="0">
              <a:buNone/>
            </a:pPr>
            <a:endParaRPr lang="en-US" sz="2000" dirty="0">
              <a:latin typeface="+mn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0207A7-FB49-7A43-A539-4308FEC829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2577" y="549276"/>
            <a:ext cx="13473103" cy="2743199"/>
          </a:xfrm>
        </p:spPr>
        <p:txBody>
          <a:bodyPr/>
          <a:lstStyle/>
          <a:p>
            <a:r>
              <a:rPr lang="en-US" b="1" dirty="0">
                <a:latin typeface="Utopia Std Black Headline" panose="02040903060506020204" charset="0"/>
              </a:rPr>
              <a:t>Day Trip Meal Reimbursement</a:t>
            </a:r>
            <a:endParaRPr lang="en-US" dirty="0"/>
          </a:p>
        </p:txBody>
      </p:sp>
      <p:pic>
        <p:nvPicPr>
          <p:cNvPr id="13316" name="Picture 4" descr="How to Meal Plan the Sane Way">
            <a:extLst>
              <a:ext uri="{FF2B5EF4-FFF2-40B4-BE49-F238E27FC236}">
                <a16:creationId xmlns:a16="http://schemas.microsoft.com/office/drawing/2014/main" id="{4A2B2686-E2F1-EA20-14B5-92FA708165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37" r="54873" b="13424"/>
          <a:stretch/>
        </p:blipFill>
        <p:spPr bwMode="auto">
          <a:xfrm>
            <a:off x="12264232" y="4816475"/>
            <a:ext cx="1981200" cy="464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716C9FB1-502D-6BF5-A480-3AA9388098E1}"/>
              </a:ext>
            </a:extLst>
          </p:cNvPr>
          <p:cNvSpPr txBox="1">
            <a:spLocks/>
          </p:cNvSpPr>
          <p:nvPr/>
        </p:nvSpPr>
        <p:spPr>
          <a:xfrm>
            <a:off x="852577" y="3597275"/>
            <a:ext cx="13129815" cy="571500"/>
          </a:xfrm>
          <a:prstGeom prst="rect">
            <a:avLst/>
          </a:prstGeom>
        </p:spPr>
        <p:txBody>
          <a:bodyPr/>
          <a:lstStyle>
            <a:lvl1pPr marL="685800" marR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500" b="0" i="0">
                <a:solidFill>
                  <a:srgbClr val="2C303C"/>
                </a:solidFill>
                <a:latin typeface="Agenda-Light" panose="02000603040000020004" pitchFamily="2" charset="0"/>
                <a:ea typeface="+mn-ea"/>
                <a:cs typeface="+mn-cs"/>
              </a:defRPr>
            </a:lvl1pPr>
            <a:lvl2pPr marL="1028700" indent="-571500" eaLnBrk="1" hangingPunct="1">
              <a:buFont typeface="Arial" panose="020B0604020202020204" pitchFamily="34" charset="0"/>
              <a:buChar char="•"/>
              <a:defRPr sz="3600">
                <a:latin typeface="Agenda-Light" panose="02000603040000020004" pitchFamily="2" charset="0"/>
                <a:ea typeface="+mn-ea"/>
                <a:cs typeface="+mn-cs"/>
              </a:defRPr>
            </a:lvl2pPr>
            <a:lvl3pPr marL="1485900" indent="-571500" eaLnBrk="1" hangingPunct="1">
              <a:buFont typeface="Arial" panose="020B0604020202020204" pitchFamily="34" charset="0"/>
              <a:buChar char="•"/>
              <a:defRPr sz="3600">
                <a:latin typeface="Agenda-Light" panose="02000603040000020004" pitchFamily="2" charset="0"/>
                <a:ea typeface="+mn-ea"/>
                <a:cs typeface="+mn-cs"/>
              </a:defRPr>
            </a:lvl3pPr>
            <a:lvl4pPr marL="1943100" indent="-571500" eaLnBrk="1" hangingPunct="1">
              <a:buFont typeface="Arial" panose="020B0604020202020204" pitchFamily="34" charset="0"/>
              <a:buChar char="•"/>
              <a:defRPr sz="3600">
                <a:latin typeface="Agenda-Light" panose="02000603040000020004" pitchFamily="2" charset="0"/>
                <a:ea typeface="+mn-ea"/>
                <a:cs typeface="+mn-cs"/>
              </a:defRPr>
            </a:lvl4pPr>
            <a:lvl5pPr marL="2400300" indent="-571500" eaLnBrk="1" hangingPunct="1">
              <a:buFont typeface="Arial" panose="020B0604020202020204" pitchFamily="34" charset="0"/>
              <a:buChar char="•"/>
              <a:defRPr sz="3600">
                <a:latin typeface="Agenda-Light" panose="02000603040000020004" pitchFamily="2" charset="0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kern="0" dirty="0">
                <a:latin typeface="+mn-lt"/>
                <a:hlinkClick r:id="rId4"/>
              </a:rPr>
              <a:t>https://www2.cortland.edu/offices/purchasing-office/travel-guidelines/#day-trip-meal-reimbursement</a:t>
            </a:r>
            <a:endParaRPr lang="en-US" sz="28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954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CF181B-5638-9E48-A06C-E3A9FCB722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22621" y="2554889"/>
            <a:ext cx="13351410" cy="660498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+mn-lt"/>
                <a:hlinkClick r:id="rId3"/>
              </a:rPr>
              <a:t>https://www2.cortland.edu/offices/purchasing-office/travel-guidelines/#hotel-reservations</a:t>
            </a:r>
            <a:endParaRPr lang="en-US" sz="2800" dirty="0">
              <a:latin typeface="+mn-lt"/>
            </a:endParaRPr>
          </a:p>
          <a:p>
            <a:pPr marL="0" indent="0">
              <a:buNone/>
            </a:pPr>
            <a:endParaRPr lang="en-US" sz="2800" dirty="0">
              <a:latin typeface="+mn-lt"/>
            </a:endParaRPr>
          </a:p>
          <a:p>
            <a:pPr marL="457200" indent="-457200"/>
            <a:r>
              <a:rPr lang="en-US" sz="2800" dirty="0">
                <a:solidFill>
                  <a:schemeClr val="tx1"/>
                </a:solidFill>
                <a:latin typeface="+mn-lt"/>
              </a:rPr>
              <a:t>Request “State/Government Rate”</a:t>
            </a:r>
          </a:p>
          <a:p>
            <a:pPr marL="800100" lvl="1" indent="-457200"/>
            <a:r>
              <a:rPr lang="en-US" sz="2800" dirty="0">
                <a:solidFill>
                  <a:schemeClr val="tx1"/>
                </a:solidFill>
                <a:latin typeface="+mn-lt"/>
              </a:rPr>
              <a:t>If hotel in NYS, advise we are Sales Tax Exempt, and a </a:t>
            </a:r>
            <a:r>
              <a:rPr lang="en-US" sz="2800" dirty="0">
                <a:solidFill>
                  <a:schemeClr val="tx1"/>
                </a:solidFill>
                <a:latin typeface="+mn-lt"/>
                <a:hlinkClick r:id="rId4"/>
              </a:rPr>
              <a:t>Tax Exemption Certificate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should be provided at check-in.</a:t>
            </a:r>
          </a:p>
          <a:p>
            <a:pPr marL="457200" indent="-457200"/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marL="457200" indent="-457200"/>
            <a:r>
              <a:rPr lang="en-US" sz="2800" dirty="0">
                <a:solidFill>
                  <a:schemeClr val="tx1"/>
                </a:solidFill>
                <a:latin typeface="+mn-lt"/>
              </a:rPr>
              <a:t>Check </a:t>
            </a:r>
            <a:r>
              <a:rPr lang="en-US" sz="2800" dirty="0">
                <a:solidFill>
                  <a:schemeClr val="tx1"/>
                </a:solidFill>
                <a:latin typeface="+mn-lt"/>
                <a:hlinkClick r:id="rId5"/>
              </a:rPr>
              <a:t>lodging per diem rates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marL="800100" lvl="1" indent="-457200"/>
            <a:r>
              <a:rPr lang="en-US" sz="2800" dirty="0">
                <a:solidFill>
                  <a:schemeClr val="tx1"/>
                </a:solidFill>
                <a:latin typeface="+mn-lt"/>
              </a:rPr>
              <a:t>If the hotel costs 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more than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the per diem rate allowed for that location, 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an Over-the-Max Request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must be submitted </a:t>
            </a:r>
            <a:r>
              <a:rPr lang="en-US" sz="2800" b="1" i="1" dirty="0">
                <a:solidFill>
                  <a:schemeClr val="tx1"/>
                </a:solidFill>
                <a:latin typeface="+mn-lt"/>
              </a:rPr>
              <a:t>prior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to booking hotel.</a:t>
            </a:r>
            <a:endParaRPr lang="en-US" sz="2800" dirty="0">
              <a:latin typeface="+mn-lt"/>
            </a:endParaRPr>
          </a:p>
          <a:p>
            <a:pPr marL="457200" indent="-457200"/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marL="457200" indent="-457200"/>
            <a:r>
              <a:rPr lang="en-US" sz="2800" dirty="0">
                <a:solidFill>
                  <a:schemeClr val="tx1"/>
                </a:solidFill>
                <a:latin typeface="+mn-lt"/>
              </a:rPr>
              <a:t>Obtain itemized receipt upon checkout.</a:t>
            </a:r>
          </a:p>
          <a:p>
            <a:pPr marL="800100" lvl="1" indent="-457200"/>
            <a:r>
              <a:rPr lang="en-US" sz="2800" dirty="0">
                <a:solidFill>
                  <a:schemeClr val="tx1"/>
                </a:solidFill>
                <a:latin typeface="+mn-lt"/>
              </a:rPr>
              <a:t>Using third-party sites like Expedia, Travelocity, etc.?</a:t>
            </a:r>
          </a:p>
          <a:p>
            <a:pPr marL="1257300" lvl="2" indent="-457200"/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</a:rPr>
              <a:t>Log into your account and get itemized invoice.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0207A7-FB49-7A43-A539-4308FEC829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2577" y="549276"/>
            <a:ext cx="13473103" cy="1981199"/>
          </a:xfrm>
        </p:spPr>
        <p:txBody>
          <a:bodyPr/>
          <a:lstStyle/>
          <a:p>
            <a:r>
              <a:rPr lang="en-US" b="1" dirty="0">
                <a:latin typeface="Utopia Std Black Headline" panose="02040903060506020204" charset="0"/>
              </a:rPr>
              <a:t>Lodging</a:t>
            </a:r>
            <a:endParaRPr lang="en-US" dirty="0"/>
          </a:p>
        </p:txBody>
      </p:sp>
      <p:pic>
        <p:nvPicPr>
          <p:cNvPr id="14340" name="Picture 4" descr="Energy Savings Tips for Small ...">
            <a:extLst>
              <a:ext uri="{FF2B5EF4-FFF2-40B4-BE49-F238E27FC236}">
                <a16:creationId xmlns:a16="http://schemas.microsoft.com/office/drawing/2014/main" id="{90C644ED-485D-A219-632C-D8A3E1B47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57" y="8016875"/>
            <a:ext cx="3306424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48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CF181B-5638-9E48-A06C-E3A9FCB722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86631" y="3902075"/>
            <a:ext cx="13473102" cy="2971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+mn-lt"/>
                <a:hlinkClick r:id="rId3"/>
              </a:rPr>
              <a:t>https://www2.cortland.edu/offices/purchasing-office/travel-guidelines/#over-the-max-lodging-requests</a:t>
            </a:r>
            <a:endParaRPr lang="en-US" sz="2800" dirty="0">
              <a:latin typeface="+mn-lt"/>
            </a:endParaRPr>
          </a:p>
          <a:p>
            <a:pPr marL="0" indent="0">
              <a:buNone/>
            </a:pPr>
            <a:endParaRPr lang="en-US" sz="2800" dirty="0">
              <a:latin typeface="+mn-lt"/>
            </a:endParaRPr>
          </a:p>
          <a:p>
            <a:pPr marL="457200" indent="-457200"/>
            <a:r>
              <a:rPr lang="en-US" sz="2800" dirty="0">
                <a:solidFill>
                  <a:schemeClr val="tx1"/>
                </a:solidFill>
                <a:latin typeface="+mn-lt"/>
              </a:rPr>
              <a:t>Approval must be obtained </a:t>
            </a:r>
            <a:r>
              <a:rPr lang="en-US" sz="2800" b="1" i="1" dirty="0">
                <a:solidFill>
                  <a:schemeClr val="tx1"/>
                </a:solidFill>
                <a:latin typeface="+mn-lt"/>
              </a:rPr>
              <a:t>prior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to booking the hotel room.</a:t>
            </a:r>
          </a:p>
          <a:p>
            <a:pPr marL="914400" lvl="1" indent="-225425"/>
            <a:r>
              <a:rPr lang="en-US" sz="2800" b="1" dirty="0">
                <a:solidFill>
                  <a:srgbClr val="FF0000"/>
                </a:solidFill>
                <a:latin typeface="+mn-lt"/>
              </a:rPr>
              <a:t>Failure to do so may result in limited or denial of reimbursement.</a:t>
            </a:r>
          </a:p>
          <a:p>
            <a:pPr marL="457200" indent="-457200"/>
            <a:r>
              <a:rPr lang="en-US" sz="2800" dirty="0">
                <a:solidFill>
                  <a:schemeClr val="tx1"/>
                </a:solidFill>
                <a:latin typeface="+mn-lt"/>
              </a:rPr>
              <a:t>Requestor will receive a final approved version – that is your “OK” to book.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0207A7-FB49-7A43-A539-4308FEC829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2577" y="549276"/>
            <a:ext cx="13473103" cy="2819399"/>
          </a:xfrm>
        </p:spPr>
        <p:txBody>
          <a:bodyPr/>
          <a:lstStyle/>
          <a:p>
            <a:r>
              <a:rPr lang="en-US" b="1" dirty="0">
                <a:latin typeface="Utopia Std Black Headline" panose="02040903060506020204" charset="0"/>
              </a:rPr>
              <a:t>Over-the-Max Lodging Request</a:t>
            </a:r>
            <a:endParaRPr lang="en-US" dirty="0"/>
          </a:p>
        </p:txBody>
      </p:sp>
      <p:pic>
        <p:nvPicPr>
          <p:cNvPr id="15368" name="Picture 8" descr="Luxury Travel on a Budget Trip ...">
            <a:extLst>
              <a:ext uri="{FF2B5EF4-FFF2-40B4-BE49-F238E27FC236}">
                <a16:creationId xmlns:a16="http://schemas.microsoft.com/office/drawing/2014/main" id="{B90C6400-584A-16B9-04BD-5F8E50FF2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431" y="7102475"/>
            <a:ext cx="4114799" cy="246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14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CF181B-5638-9E48-A06C-E3A9FCB722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8031" y="2301874"/>
            <a:ext cx="13759894" cy="787898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+mn-lt"/>
                <a:hlinkClick r:id="rId3"/>
              </a:rPr>
              <a:t>https://www2.cortland.edu/offices/purchasing-office/travel-guidelines/#travel-reimbursement</a:t>
            </a:r>
            <a:r>
              <a:rPr lang="en-US" sz="2800" dirty="0">
                <a:latin typeface="+mn-lt"/>
              </a:rPr>
              <a:t> </a:t>
            </a:r>
          </a:p>
          <a:p>
            <a:pPr marL="0" indent="0">
              <a:buNone/>
            </a:pPr>
            <a:endParaRPr lang="en-US" sz="2000" u="sng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800" b="0" i="0" u="sng" dirty="0">
                <a:solidFill>
                  <a:srgbClr val="B91000"/>
                </a:solidFill>
                <a:effectLst/>
                <a:latin typeface="+mn-lt"/>
                <a:hlinkClick r:id="rId4" tooltip="Travel Voucher (AC132)"/>
              </a:rPr>
              <a:t>Travel Voucher (AC132)</a:t>
            </a:r>
            <a:endParaRPr lang="en-US" sz="2800" b="0" i="0" u="sng" dirty="0">
              <a:solidFill>
                <a:srgbClr val="B91000"/>
              </a:solidFill>
              <a:effectLst/>
              <a:latin typeface="+mn-lt"/>
            </a:endParaRPr>
          </a:p>
          <a:p>
            <a:pPr marL="0" indent="0">
              <a:buNone/>
            </a:pPr>
            <a:endParaRPr lang="en-US" sz="2400" u="sng" dirty="0">
              <a:solidFill>
                <a:srgbClr val="B91000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400" b="0" i="0" dirty="0">
                <a:solidFill>
                  <a:srgbClr val="222222"/>
                </a:solidFill>
                <a:effectLst/>
                <a:latin typeface="+mn-lt"/>
              </a:rPr>
              <a:t>Per NYS, </a:t>
            </a:r>
            <a:r>
              <a:rPr lang="en-US" sz="2400" b="1" i="0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+mn-lt"/>
              </a:rPr>
              <a:t>within 30 days</a:t>
            </a:r>
            <a:r>
              <a:rPr lang="en-US" sz="2400" b="1" i="0" dirty="0">
                <a:solidFill>
                  <a:srgbClr val="222222"/>
                </a:solidFill>
                <a:effectLst/>
                <a:latin typeface="+mn-lt"/>
              </a:rPr>
              <a:t> 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+mn-lt"/>
              </a:rPr>
              <a:t>of </a:t>
            </a:r>
            <a:r>
              <a:rPr lang="en-US" sz="2400" b="1" i="0" dirty="0">
                <a:solidFill>
                  <a:srgbClr val="222222"/>
                </a:solidFill>
                <a:effectLst/>
                <a:latin typeface="+mn-lt"/>
              </a:rPr>
              <a:t>returning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+mn-lt"/>
              </a:rPr>
              <a:t> from their trip, the traveler must submit a travel voucher packet, containing the voucher and any supporting documentation.</a:t>
            </a:r>
            <a:endParaRPr lang="en-US" sz="2400" b="0" i="0" u="sng" dirty="0">
              <a:solidFill>
                <a:srgbClr val="B91000"/>
              </a:solidFill>
              <a:effectLst/>
              <a:latin typeface="+mn-lt"/>
            </a:endParaRPr>
          </a:p>
          <a:p>
            <a:pPr marL="0" indent="0">
              <a:buNone/>
            </a:pPr>
            <a:endParaRPr lang="en-US" sz="2000" u="sng" dirty="0">
              <a:solidFill>
                <a:srgbClr val="B91000"/>
              </a:solidFill>
              <a:latin typeface="+mn-lt"/>
            </a:endParaRPr>
          </a:p>
          <a:p>
            <a:r>
              <a:rPr lang="en-US" sz="2400" dirty="0">
                <a:solidFill>
                  <a:schemeClr val="tx1"/>
                </a:solidFill>
                <a:latin typeface="+mn-lt"/>
              </a:rPr>
              <a:t>Upon return from trip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+mn-lt"/>
              </a:rPr>
              <a:t>Complete Travel Voucher (AC132) </a:t>
            </a:r>
            <a:r>
              <a:rPr lang="en-US" sz="2400" b="1" i="1" dirty="0">
                <a:solidFill>
                  <a:schemeClr val="tx1"/>
                </a:solidFill>
                <a:latin typeface="+mn-lt"/>
              </a:rPr>
              <a:t>(whether requesting reimbursement or not ($0.00))</a:t>
            </a:r>
          </a:p>
          <a:p>
            <a:pPr lvl="2"/>
            <a:r>
              <a:rPr lang="en-US" sz="2400" dirty="0">
                <a:solidFill>
                  <a:schemeClr val="tx1"/>
                </a:solidFill>
                <a:latin typeface="+mn-lt"/>
              </a:rPr>
              <a:t>Attach </a:t>
            </a:r>
            <a:r>
              <a:rPr lang="en-US" sz="2400" u="sng" dirty="0">
                <a:solidFill>
                  <a:schemeClr val="tx1"/>
                </a:solidFill>
                <a:latin typeface="+mn-lt"/>
              </a:rPr>
              <a:t>all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receipts (lodging, tolls, parking, registration fees, etc.) </a:t>
            </a:r>
          </a:p>
          <a:p>
            <a:pPr lvl="3"/>
            <a:r>
              <a:rPr lang="en-US" sz="2400" i="1" dirty="0">
                <a:solidFill>
                  <a:schemeClr val="tx1"/>
                </a:solidFill>
                <a:latin typeface="+mn-lt"/>
              </a:rPr>
              <a:t>Not meal receipts if using unreceipted method</a:t>
            </a:r>
          </a:p>
          <a:p>
            <a:pPr lvl="2"/>
            <a:r>
              <a:rPr lang="en-US" sz="2400" dirty="0">
                <a:solidFill>
                  <a:schemeClr val="tx1"/>
                </a:solidFill>
                <a:latin typeface="+mn-lt"/>
              </a:rPr>
              <a:t>If conference, include conference agenda</a:t>
            </a:r>
          </a:p>
          <a:p>
            <a:pPr lvl="2"/>
            <a:r>
              <a:rPr lang="en-US" sz="2400" dirty="0">
                <a:solidFill>
                  <a:schemeClr val="tx1"/>
                </a:solidFill>
                <a:latin typeface="+mn-lt"/>
              </a:rPr>
              <a:t>For mileage or rental car gasoline reimbursement, complete the </a:t>
            </a:r>
            <a:r>
              <a:rPr lang="en-US" sz="2400" b="0" i="0" u="sng" dirty="0">
                <a:solidFill>
                  <a:srgbClr val="0000FF"/>
                </a:solidFill>
                <a:effectLst/>
                <a:latin typeface="+mn-lt"/>
                <a:hlinkClick r:id="rId5" tooltip="Travel Voucher a Statement of Automobile Travel (Form AC 160)"/>
              </a:rPr>
              <a:t>Statement of Automobile Travel (Form AC 160)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+mn-lt"/>
                <a:hlinkClick r:id="rId5" tooltip="Travel Voucher a Statement of Automobile Travel (Form AC 160)"/>
              </a:rPr>
              <a:t> </a:t>
            </a:r>
            <a:endParaRPr lang="en-US" sz="2400" b="0" i="0" dirty="0">
              <a:solidFill>
                <a:srgbClr val="0000FF"/>
              </a:solidFill>
              <a:effectLst/>
              <a:latin typeface="+mn-lt"/>
            </a:endParaRPr>
          </a:p>
          <a:p>
            <a:pPr lvl="2"/>
            <a:r>
              <a:rPr lang="en-US" sz="2400" dirty="0">
                <a:solidFill>
                  <a:schemeClr val="tx1"/>
                </a:solidFill>
                <a:latin typeface="+mn-lt"/>
              </a:rPr>
              <a:t>Traveler signs voucher</a:t>
            </a:r>
          </a:p>
          <a:p>
            <a:pPr lvl="2"/>
            <a:r>
              <a:rPr lang="en-US" sz="2400" dirty="0">
                <a:solidFill>
                  <a:schemeClr val="tx1"/>
                </a:solidFill>
                <a:latin typeface="+mn-lt"/>
              </a:rPr>
              <a:t>Traveler’s supervisor signs voucher</a:t>
            </a:r>
          </a:p>
          <a:p>
            <a:pPr lvl="3"/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</a:rPr>
              <a:t>Academic Affairs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– check with your Dean to see if they need </a:t>
            </a:r>
          </a:p>
          <a:p>
            <a:pPr marL="1371600" lvl="3" indent="0">
              <a:buNone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	  to sign too (we don’t require it).</a:t>
            </a:r>
          </a:p>
          <a:p>
            <a:pPr lvl="2"/>
            <a:r>
              <a:rPr lang="en-US" sz="2400" dirty="0">
                <a:solidFill>
                  <a:schemeClr val="tx1"/>
                </a:solidFill>
                <a:latin typeface="+mn-lt"/>
              </a:rPr>
              <a:t>Add Account # (bottom left)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0207A7-FB49-7A43-A539-4308FEC829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2577" y="549276"/>
            <a:ext cx="13473103" cy="1676399"/>
          </a:xfrm>
        </p:spPr>
        <p:txBody>
          <a:bodyPr/>
          <a:lstStyle/>
          <a:p>
            <a:r>
              <a:rPr lang="en-US" sz="8800" b="1" dirty="0">
                <a:latin typeface="Utopia Std Black Headline" panose="02040903060506020204" charset="0"/>
              </a:rPr>
              <a:t>Travel Reimbursement</a:t>
            </a:r>
          </a:p>
        </p:txBody>
      </p:sp>
      <p:pic>
        <p:nvPicPr>
          <p:cNvPr id="16386" name="Picture 2" descr="Why Do We Get Money Back for Taxes?">
            <a:extLst>
              <a:ext uri="{FF2B5EF4-FFF2-40B4-BE49-F238E27FC236}">
                <a16:creationId xmlns:a16="http://schemas.microsoft.com/office/drawing/2014/main" id="{95EBCB0E-5F03-D032-FF09-5453043F9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145" y="7986489"/>
            <a:ext cx="3918518" cy="219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86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CF181B-5638-9E48-A06C-E3A9FCB722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9426" y="1920875"/>
            <a:ext cx="8054805" cy="8077200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Top Portion of Travel Voucher</a:t>
            </a:r>
          </a:p>
          <a:p>
            <a:pPr marL="806450" lvl="1" indent="-463550"/>
            <a:r>
              <a:rPr lang="en-US" sz="2000" dirty="0">
                <a:solidFill>
                  <a:schemeClr val="tx1"/>
                </a:solidFill>
                <a:latin typeface="+mn-lt"/>
              </a:rPr>
              <a:t>Do </a:t>
            </a:r>
            <a:r>
              <a:rPr lang="en-US" sz="2000" u="sng" dirty="0">
                <a:solidFill>
                  <a:schemeClr val="tx1"/>
                </a:solidFill>
                <a:latin typeface="+mn-lt"/>
              </a:rPr>
              <a:t>not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add employee ID # or SSN to voucher.</a:t>
            </a:r>
          </a:p>
          <a:p>
            <a:pPr marL="806450" lvl="1" indent="-463550"/>
            <a:r>
              <a:rPr lang="en-US" sz="2000" dirty="0">
                <a:solidFill>
                  <a:schemeClr val="tx1"/>
                </a:solidFill>
                <a:latin typeface="+mn-lt"/>
              </a:rPr>
              <a:t>Include traveler’s home address (not SUNY Cortland) </a:t>
            </a:r>
          </a:p>
          <a:p>
            <a:pPr marL="806450" lvl="1" indent="-463550"/>
            <a:r>
              <a:rPr lang="en-US" sz="2000" dirty="0">
                <a:solidFill>
                  <a:schemeClr val="tx1"/>
                </a:solidFill>
                <a:latin typeface="+mn-lt"/>
              </a:rPr>
              <a:t>Business Purpose = Name of Conference, Meeting, etc. </a:t>
            </a:r>
            <a:r>
              <a:rPr lang="en-US" sz="2000" i="1" dirty="0">
                <a:solidFill>
                  <a:schemeClr val="tx1"/>
                </a:solidFill>
                <a:latin typeface="+mn-lt"/>
              </a:rPr>
              <a:t>(not “Travel”)</a:t>
            </a:r>
          </a:p>
          <a:p>
            <a:pPr marL="806450" lvl="1" indent="-463550"/>
            <a:r>
              <a:rPr lang="en-US" sz="2000" dirty="0">
                <a:solidFill>
                  <a:schemeClr val="tx1"/>
                </a:solidFill>
                <a:latin typeface="+mn-lt"/>
              </a:rPr>
              <a:t>Include full address of destination (Street, City, State, &amp; </a:t>
            </a:r>
            <a:r>
              <a:rPr lang="en-US" sz="2000" b="1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</a:rPr>
              <a:t>Zip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806450" lvl="1" indent="-463550"/>
            <a:r>
              <a:rPr lang="en-US" sz="2000" dirty="0">
                <a:solidFill>
                  <a:schemeClr val="tx1"/>
                </a:solidFill>
                <a:latin typeface="+mn-lt"/>
              </a:rPr>
              <a:t>Dates </a:t>
            </a:r>
            <a:r>
              <a:rPr lang="en-US" sz="2000" b="1" u="sng" dirty="0">
                <a:solidFill>
                  <a:schemeClr val="tx1"/>
                </a:solidFill>
                <a:latin typeface="+mn-lt"/>
              </a:rPr>
              <a:t>and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times of departure and return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Section 1</a:t>
            </a:r>
          </a:p>
          <a:p>
            <a:pPr marL="806450" lvl="1" indent="-463550"/>
            <a:r>
              <a:rPr lang="en-US" sz="2000" dirty="0">
                <a:solidFill>
                  <a:schemeClr val="tx1"/>
                </a:solidFill>
                <a:latin typeface="+mn-lt"/>
              </a:rPr>
              <a:t>Complete all applicable fields with descriptions &amp; amounts</a:t>
            </a:r>
          </a:p>
          <a:p>
            <a:pPr marL="806450" lvl="1" indent="-463550"/>
            <a:r>
              <a:rPr lang="en-US" sz="2000" dirty="0">
                <a:solidFill>
                  <a:schemeClr val="tx1"/>
                </a:solidFill>
                <a:latin typeface="+mn-lt"/>
              </a:rPr>
              <a:t>Any missing receipt, please include a </a:t>
            </a:r>
            <a:r>
              <a:rPr lang="en-US" sz="2000" dirty="0">
                <a:latin typeface="+mn-lt"/>
                <a:hlinkClick r:id="rId3"/>
              </a:rPr>
              <a:t>missing receipt affidavit</a:t>
            </a:r>
            <a:endParaRPr lang="en-US" sz="2000" dirty="0">
              <a:latin typeface="+mn-lt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Section 2 – Summary</a:t>
            </a:r>
          </a:p>
          <a:p>
            <a:pPr marL="1089025" lvl="1" indent="-457200">
              <a:buFont typeface="+mj-lt"/>
              <a:buAutoNum type="alphaUcPeriod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Total from left side</a:t>
            </a:r>
          </a:p>
          <a:p>
            <a:pPr marL="1089025" lvl="1" indent="-457200">
              <a:buFont typeface="+mj-lt"/>
              <a:buAutoNum type="alphaUcPeriod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Total paid with p-card </a:t>
            </a:r>
            <a:r>
              <a:rPr lang="en-US" sz="2000" i="1" dirty="0">
                <a:solidFill>
                  <a:schemeClr val="tx1"/>
                </a:solidFill>
                <a:latin typeface="+mn-lt"/>
              </a:rPr>
              <a:t>(ex. conference fees)</a:t>
            </a:r>
          </a:p>
          <a:p>
            <a:pPr marL="1089025" lvl="1" indent="-457200">
              <a:buFont typeface="+mj-lt"/>
              <a:buAutoNum type="alphaUcPeriod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Travel Advance Amt</a:t>
            </a:r>
          </a:p>
          <a:p>
            <a:pPr marL="1089025" lvl="1" indent="-457200">
              <a:buFont typeface="+mj-lt"/>
              <a:buAutoNum type="alphaUcPeriod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Other adjustments </a:t>
            </a:r>
            <a:r>
              <a:rPr lang="en-US" sz="2000" i="1" dirty="0">
                <a:solidFill>
                  <a:schemeClr val="tx1"/>
                </a:solidFill>
                <a:latin typeface="+mn-lt"/>
              </a:rPr>
              <a:t>(ex. grant funding)</a:t>
            </a:r>
          </a:p>
          <a:p>
            <a:pPr marL="631825" lvl="1" indent="0">
              <a:buNone/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Grand Total of Reimbursement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Payee Certification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+mn-lt"/>
              </a:rPr>
              <a:t>Traveler signs </a:t>
            </a:r>
            <a:r>
              <a:rPr lang="en-US" sz="2000" i="1" dirty="0">
                <a:solidFill>
                  <a:schemeClr val="tx1"/>
                </a:solidFill>
                <a:latin typeface="+mn-lt"/>
              </a:rPr>
              <a:t>(no digital or electronic signatures)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, date, email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Supervisor’s Certification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+mn-lt"/>
              </a:rPr>
              <a:t>Traveler signs </a:t>
            </a:r>
            <a:r>
              <a:rPr lang="en-US" sz="2000" i="1" dirty="0">
                <a:solidFill>
                  <a:schemeClr val="tx1"/>
                </a:solidFill>
                <a:latin typeface="+mn-lt"/>
              </a:rPr>
              <a:t>(no digital or electronic signatures)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, date, email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Account Number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+mn-lt"/>
              </a:rPr>
              <a:t>Account # to charge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Reimbursements will be sent back if not fully completed.</a:t>
            </a:r>
          </a:p>
          <a:p>
            <a:pPr marL="0" indent="0">
              <a:buNone/>
            </a:pPr>
            <a:endParaRPr lang="en-US" sz="2000" b="1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Email: </a:t>
            </a:r>
            <a:r>
              <a:rPr lang="en-US" sz="2000" b="1" dirty="0">
                <a:solidFill>
                  <a:schemeClr val="tx1"/>
                </a:solidFill>
                <a:latin typeface="+mn-lt"/>
                <a:hlinkClick r:id="rId4"/>
              </a:rPr>
              <a:t>travel@cortland.edu</a:t>
            </a:r>
            <a:endParaRPr lang="en-US" sz="2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0207A7-FB49-7A43-A539-4308FEC829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2577" y="396876"/>
            <a:ext cx="13473103" cy="1447800"/>
          </a:xfrm>
        </p:spPr>
        <p:txBody>
          <a:bodyPr/>
          <a:lstStyle/>
          <a:p>
            <a:r>
              <a:rPr lang="en-US" b="1" dirty="0">
                <a:latin typeface="Utopia Std Black Headline" panose="02040903060506020204" charset="0"/>
              </a:rPr>
              <a:t>Travel Voucher Tips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6A87C2-C386-AF01-637F-CE0D12C454A7}"/>
              </a:ext>
            </a:extLst>
          </p:cNvPr>
          <p:cNvGrpSpPr/>
          <p:nvPr/>
        </p:nvGrpSpPr>
        <p:grpSpPr>
          <a:xfrm>
            <a:off x="7804111" y="2073275"/>
            <a:ext cx="7050920" cy="7543800"/>
            <a:chOff x="7997031" y="2073275"/>
            <a:chExt cx="6822320" cy="7315200"/>
          </a:xfrm>
        </p:grpSpPr>
        <p:sp>
          <p:nvSpPr>
            <p:cNvPr id="8" name="Left Brace 7">
              <a:extLst>
                <a:ext uri="{FF2B5EF4-FFF2-40B4-BE49-F238E27FC236}">
                  <a16:creationId xmlns:a16="http://schemas.microsoft.com/office/drawing/2014/main" id="{D20D0E56-6313-0CA8-D084-12EB7BF7C9B8}"/>
                </a:ext>
              </a:extLst>
            </p:cNvPr>
            <p:cNvSpPr/>
            <p:nvPr/>
          </p:nvSpPr>
          <p:spPr>
            <a:xfrm>
              <a:off x="8073231" y="7940675"/>
              <a:ext cx="607108" cy="761999"/>
            </a:xfrm>
            <a:prstGeom prst="leftBrac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C12D3FF-BEDA-D9CA-634C-794790F00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62358" y="2073275"/>
              <a:ext cx="6024784" cy="7315200"/>
            </a:xfrm>
            <a:prstGeom prst="rect">
              <a:avLst/>
            </a:prstGeom>
          </p:spPr>
        </p:pic>
        <p:sp>
          <p:nvSpPr>
            <p:cNvPr id="2" name="Left Brace 1">
              <a:extLst>
                <a:ext uri="{FF2B5EF4-FFF2-40B4-BE49-F238E27FC236}">
                  <a16:creationId xmlns:a16="http://schemas.microsoft.com/office/drawing/2014/main" id="{F6FE758E-154E-20BC-F963-159CB92C6F67}"/>
                </a:ext>
              </a:extLst>
            </p:cNvPr>
            <p:cNvSpPr/>
            <p:nvPr/>
          </p:nvSpPr>
          <p:spPr>
            <a:xfrm>
              <a:off x="8107650" y="3216275"/>
              <a:ext cx="607108" cy="1447800"/>
            </a:xfrm>
            <a:prstGeom prst="leftBrac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Left Brace 2">
              <a:extLst>
                <a:ext uri="{FF2B5EF4-FFF2-40B4-BE49-F238E27FC236}">
                  <a16:creationId xmlns:a16="http://schemas.microsoft.com/office/drawing/2014/main" id="{49C25D0F-94A3-BFA1-447E-A2E24C38D8BF}"/>
                </a:ext>
              </a:extLst>
            </p:cNvPr>
            <p:cNvSpPr/>
            <p:nvPr/>
          </p:nvSpPr>
          <p:spPr>
            <a:xfrm>
              <a:off x="8040229" y="4862829"/>
              <a:ext cx="607108" cy="2163445"/>
            </a:xfrm>
            <a:prstGeom prst="leftBrac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Left Brace 3">
              <a:extLst>
                <a:ext uri="{FF2B5EF4-FFF2-40B4-BE49-F238E27FC236}">
                  <a16:creationId xmlns:a16="http://schemas.microsoft.com/office/drawing/2014/main" id="{ADE47879-5E85-BE54-1C0D-CB79328E0115}"/>
                </a:ext>
              </a:extLst>
            </p:cNvPr>
            <p:cNvSpPr/>
            <p:nvPr/>
          </p:nvSpPr>
          <p:spPr>
            <a:xfrm rot="10800000">
              <a:off x="14129942" y="4740274"/>
              <a:ext cx="607108" cy="2286000"/>
            </a:xfrm>
            <a:prstGeom prst="leftBrac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eft Brace 4">
              <a:extLst>
                <a:ext uri="{FF2B5EF4-FFF2-40B4-BE49-F238E27FC236}">
                  <a16:creationId xmlns:a16="http://schemas.microsoft.com/office/drawing/2014/main" id="{336A1B92-5D5F-34DA-B288-791F7A187771}"/>
                </a:ext>
              </a:extLst>
            </p:cNvPr>
            <p:cNvSpPr/>
            <p:nvPr/>
          </p:nvSpPr>
          <p:spPr>
            <a:xfrm>
              <a:off x="8031450" y="7102475"/>
              <a:ext cx="607108" cy="838200"/>
            </a:xfrm>
            <a:prstGeom prst="leftBrac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7B085A43-9D3A-CC1E-03AE-66A287BA35EB}"/>
                </a:ext>
              </a:extLst>
            </p:cNvPr>
            <p:cNvSpPr/>
            <p:nvPr/>
          </p:nvSpPr>
          <p:spPr>
            <a:xfrm>
              <a:off x="8033942" y="8855075"/>
              <a:ext cx="607108" cy="457200"/>
            </a:xfrm>
            <a:prstGeom prst="leftBrac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93B4B5B-4761-851A-C755-7E6FD9713E73}"/>
                </a:ext>
              </a:extLst>
            </p:cNvPr>
            <p:cNvSpPr txBox="1"/>
            <p:nvPr/>
          </p:nvSpPr>
          <p:spPr>
            <a:xfrm>
              <a:off x="8072359" y="3578165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851BE9-386F-8954-4C19-9B70172B03EB}"/>
                </a:ext>
              </a:extLst>
            </p:cNvPr>
            <p:cNvSpPr txBox="1"/>
            <p:nvPr/>
          </p:nvSpPr>
          <p:spPr>
            <a:xfrm>
              <a:off x="7997031" y="5578475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E445CAF-C0CB-DFF8-29F8-660641D051B8}"/>
                </a:ext>
              </a:extLst>
            </p:cNvPr>
            <p:cNvSpPr txBox="1"/>
            <p:nvPr/>
          </p:nvSpPr>
          <p:spPr>
            <a:xfrm>
              <a:off x="14504841" y="5559365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B9034E-8FFB-55A7-2510-AC2DB938DCC6}"/>
                </a:ext>
              </a:extLst>
            </p:cNvPr>
            <p:cNvSpPr txBox="1"/>
            <p:nvPr/>
          </p:nvSpPr>
          <p:spPr>
            <a:xfrm>
              <a:off x="8015639" y="715000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4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F0F0CAF-3EDA-EB63-6738-25FC02133C76}"/>
                </a:ext>
              </a:extLst>
            </p:cNvPr>
            <p:cNvSpPr txBox="1"/>
            <p:nvPr/>
          </p:nvSpPr>
          <p:spPr>
            <a:xfrm>
              <a:off x="8044356" y="7952679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5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C4F4692-F9A9-59D4-6DD7-787EE622F959}"/>
                </a:ext>
              </a:extLst>
            </p:cNvPr>
            <p:cNvSpPr txBox="1"/>
            <p:nvPr/>
          </p:nvSpPr>
          <p:spPr>
            <a:xfrm>
              <a:off x="8015639" y="8718549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667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1D2E59-48DA-8D89-1138-9F4FE02989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79" y="3063875"/>
            <a:ext cx="6477000" cy="332398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+mn-lt"/>
                <a:hlinkClick r:id="rId3"/>
              </a:rPr>
              <a:t>https://www2.cortland.edu/offices/purchasing-office/travel-guidelines/#job-candidates</a:t>
            </a:r>
            <a:endParaRPr lang="en-US" sz="2400" dirty="0">
              <a:latin typeface="+mn-lt"/>
            </a:endParaRPr>
          </a:p>
          <a:p>
            <a:pPr marL="0" indent="0">
              <a:buNone/>
            </a:pPr>
            <a:endParaRPr lang="en-US" sz="1400" b="1" dirty="0">
              <a:latin typeface="+mn-lt"/>
            </a:endParaRPr>
          </a:p>
          <a:p>
            <a:pPr marL="0" indent="0">
              <a:buNone/>
            </a:pPr>
            <a:r>
              <a:rPr lang="en-US" sz="3200" b="1" dirty="0">
                <a:latin typeface="+mn-lt"/>
              </a:rPr>
              <a:t>Job Candidates*</a:t>
            </a:r>
          </a:p>
          <a:p>
            <a:r>
              <a:rPr lang="en-US" sz="2400" dirty="0">
                <a:latin typeface="+mn-lt"/>
              </a:rPr>
              <a:t>Travel expenses allowed to persons residing </a:t>
            </a:r>
            <a:r>
              <a:rPr lang="en-US" sz="2400" u="sng" dirty="0">
                <a:latin typeface="+mn-lt"/>
              </a:rPr>
              <a:t>more than 50 miles</a:t>
            </a:r>
            <a:r>
              <a:rPr lang="en-US" sz="2400" dirty="0">
                <a:latin typeface="+mn-lt"/>
              </a:rPr>
              <a:t> from interview site (i.e., campus)</a:t>
            </a:r>
            <a:endParaRPr lang="en-US" sz="3600" dirty="0">
              <a:latin typeface="+mn-lt"/>
            </a:endParaRPr>
          </a:p>
          <a:p>
            <a:pPr lvl="1"/>
            <a:r>
              <a:rPr lang="en-US" sz="2000" dirty="0">
                <a:latin typeface="+mn-lt"/>
              </a:rPr>
              <a:t>Pay upfront and then reimbursed</a:t>
            </a:r>
          </a:p>
          <a:p>
            <a:pPr lvl="2"/>
            <a:r>
              <a:rPr lang="en-US" sz="2000" b="1" dirty="0">
                <a:highlight>
                  <a:srgbClr val="FFFF00"/>
                </a:highlight>
                <a:latin typeface="+mn-lt"/>
                <a:hlinkClick r:id="rId4"/>
              </a:rPr>
              <a:t>Standard Voucher </a:t>
            </a:r>
            <a:r>
              <a:rPr lang="en-US" sz="2000" b="1" dirty="0">
                <a:highlight>
                  <a:srgbClr val="FFFF00"/>
                </a:highlight>
                <a:latin typeface="+mn-lt"/>
              </a:rPr>
              <a:t>&amp; Itemized receipts</a:t>
            </a:r>
          </a:p>
          <a:p>
            <a:pPr marL="457200" lvl="1" indent="0">
              <a:buNone/>
            </a:pPr>
            <a:endParaRPr lang="en-US" sz="28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1E32D-4605-49CD-FD99-171D92B82F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2577" y="320676"/>
            <a:ext cx="13473103" cy="2820670"/>
          </a:xfrm>
        </p:spPr>
        <p:txBody>
          <a:bodyPr/>
          <a:lstStyle/>
          <a:p>
            <a:r>
              <a:rPr lang="en-US" b="1" dirty="0"/>
              <a:t>Non-Employee Travel Reimbursement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0D0D82-CE5F-4E5A-F872-1D757B21B6CE}"/>
              </a:ext>
            </a:extLst>
          </p:cNvPr>
          <p:cNvSpPr txBox="1"/>
          <p:nvPr/>
        </p:nvSpPr>
        <p:spPr>
          <a:xfrm>
            <a:off x="7539830" y="3063875"/>
            <a:ext cx="7239001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US" sz="2400" dirty="0">
                <a:latin typeface="+mn-lt"/>
                <a:hlinkClick r:id="rId5"/>
              </a:rPr>
              <a:t>https://www2.cortland.edu/offices/purchasing-office/speaker-contracts</a:t>
            </a:r>
            <a:endParaRPr lang="en-US" sz="2400" dirty="0">
              <a:latin typeface="+mn-lt"/>
            </a:endParaRPr>
          </a:p>
          <a:p>
            <a:pPr marL="114300" indent="0">
              <a:buNone/>
            </a:pPr>
            <a:endParaRPr lang="en-US" sz="1400" b="1" dirty="0"/>
          </a:p>
          <a:p>
            <a:pPr marL="114300" indent="0">
              <a:buNone/>
            </a:pPr>
            <a:r>
              <a:rPr lang="en-US" sz="3200" b="1" dirty="0">
                <a:latin typeface="+mn-lt"/>
              </a:rPr>
              <a:t>Speaker/Campus Guests</a:t>
            </a:r>
            <a:endParaRPr 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Only available to reimburse travel expenses with a fully executed agreement in place (signed by Purchasing &amp; Accounts Payable office </a:t>
            </a:r>
            <a:r>
              <a:rPr lang="en-US" sz="2400" b="1" i="1" dirty="0">
                <a:latin typeface="+mn-lt"/>
              </a:rPr>
              <a:t>prior</a:t>
            </a:r>
            <a:r>
              <a:rPr lang="en-US" sz="2400" dirty="0">
                <a:latin typeface="+mn-lt"/>
              </a:rPr>
              <a:t> to the event).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Terms of reimbursement will be called out in contract.</a:t>
            </a:r>
            <a:endParaRPr lang="en-US" sz="20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6EC881-7719-7B08-666E-EC298F2FF70D}"/>
              </a:ext>
            </a:extLst>
          </p:cNvPr>
          <p:cNvSpPr txBox="1"/>
          <p:nvPr/>
        </p:nvSpPr>
        <p:spPr>
          <a:xfrm>
            <a:off x="5779216" y="7018698"/>
            <a:ext cx="8694809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Lodging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Local hotel reserved by Dept/Office AA, under guest’s name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Fairfield, Ramada, &amp; Quality Inn will all bill the university directly.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PO put in RDD after stay (AP will email invoice to AA)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Meals**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For no more than the campus guest plus two (2) University members. </a:t>
            </a:r>
          </a:p>
          <a:p>
            <a:pPr marL="2171700" lvl="4" indent="-457200"/>
            <a:r>
              <a:rPr lang="en-US" sz="2000" dirty="0">
                <a:highlight>
                  <a:srgbClr val="FFFF00"/>
                </a:highlight>
              </a:rPr>
              <a:t>Breakfast = max $13/person</a:t>
            </a:r>
          </a:p>
          <a:p>
            <a:pPr marL="2171700" lvl="4" indent="-457200"/>
            <a:r>
              <a:rPr lang="en-US" sz="2000" dirty="0">
                <a:highlight>
                  <a:srgbClr val="FFFF00"/>
                </a:highlight>
              </a:rPr>
              <a:t>Lunch = max $18/person</a:t>
            </a:r>
          </a:p>
          <a:p>
            <a:pPr marL="2171700" lvl="4" indent="-457200"/>
            <a:r>
              <a:rPr lang="en-US" sz="2000" dirty="0">
                <a:highlight>
                  <a:srgbClr val="FFFF00"/>
                </a:highlight>
              </a:rPr>
              <a:t>Dinner = max $35/person</a:t>
            </a:r>
          </a:p>
          <a:p>
            <a:pPr marL="342900" lvl="1"/>
            <a:endParaRPr lang="en-US" sz="1600" i="1" dirty="0"/>
          </a:p>
          <a:p>
            <a:pPr marL="342900" lvl="1"/>
            <a:r>
              <a:rPr lang="en-US" sz="1600" i="1" dirty="0"/>
              <a:t>	**Rates subject to change.</a:t>
            </a:r>
            <a:endParaRPr lang="en-US" sz="1600" dirty="0"/>
          </a:p>
          <a:p>
            <a:pPr lvl="4"/>
            <a:endParaRPr lang="en-US" sz="2000" dirty="0">
              <a:latin typeface="+mn-lt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9D9BF3F-7C53-BF10-955A-9183DAE2CAED}"/>
              </a:ext>
            </a:extLst>
          </p:cNvPr>
          <p:cNvGrpSpPr/>
          <p:nvPr/>
        </p:nvGrpSpPr>
        <p:grpSpPr>
          <a:xfrm>
            <a:off x="2891635" y="3216275"/>
            <a:ext cx="8991596" cy="3813513"/>
            <a:chOff x="2891635" y="3216275"/>
            <a:chExt cx="8991596" cy="3813513"/>
          </a:xfrm>
        </p:grpSpPr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0D185D73-0ADF-0EF2-E664-2DC7CF5A8D5B}"/>
                </a:ext>
              </a:extLst>
            </p:cNvPr>
            <p:cNvSpPr/>
            <p:nvPr/>
          </p:nvSpPr>
          <p:spPr>
            <a:xfrm rot="16200000">
              <a:off x="7042776" y="2189334"/>
              <a:ext cx="689313" cy="8991596"/>
            </a:xfrm>
            <a:prstGeom prst="leftBrace">
              <a:avLst>
                <a:gd name="adj1" fmla="val 108333"/>
                <a:gd name="adj2" fmla="val 46624"/>
              </a:avLst>
            </a:prstGeom>
            <a:ln w="50800">
              <a:solidFill>
                <a:srgbClr val="B91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7801224-7B74-2C8F-DBE8-301903AA1356}"/>
                </a:ext>
              </a:extLst>
            </p:cNvPr>
            <p:cNvCxnSpPr/>
            <p:nvPr/>
          </p:nvCxnSpPr>
          <p:spPr>
            <a:xfrm>
              <a:off x="7086679" y="3216275"/>
              <a:ext cx="0" cy="3308112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3D0723E-DD8B-D614-676C-6F4C1A1EA9F9}"/>
              </a:ext>
            </a:extLst>
          </p:cNvPr>
          <p:cNvSpPr txBox="1"/>
          <p:nvPr/>
        </p:nvSpPr>
        <p:spPr>
          <a:xfrm>
            <a:off x="453231" y="9416414"/>
            <a:ext cx="56428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u="sng" dirty="0">
                <a:latin typeface="+mn-lt"/>
                <a:hlinkClick r:id="rId3"/>
              </a:rPr>
              <a:t>*</a:t>
            </a:r>
            <a:r>
              <a:rPr lang="en-US" sz="2000" dirty="0">
                <a:latin typeface="+mn-lt"/>
                <a:hlinkClick r:id="rId3"/>
              </a:rPr>
              <a:t>Division of Academic Affairs – see Faculty/Staff Candidate Search Guidelines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152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  <p:bldP spid="9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DB4CD-2D4E-D27A-735F-D71C246137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1" dirty="0"/>
              <a:t>Travel Toolbox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A89CD3B-9251-3133-6A8C-14A62A3FD1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3983" y="2073275"/>
            <a:ext cx="14024848" cy="105785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+mn-lt"/>
                <a:hlinkClick r:id="rId3"/>
              </a:rPr>
              <a:t>https://www2.cortland.edu/offices/purchasing-office/purchasing-trainings_checklists_guides</a:t>
            </a:r>
            <a:endParaRPr lang="en-US" sz="2800" dirty="0">
              <a:latin typeface="+mn-l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6B85E40-D7B2-6ED0-46B1-AC958432CEA5}"/>
              </a:ext>
            </a:extLst>
          </p:cNvPr>
          <p:cNvGrpSpPr/>
          <p:nvPr/>
        </p:nvGrpSpPr>
        <p:grpSpPr>
          <a:xfrm>
            <a:off x="2440029" y="2759075"/>
            <a:ext cx="10199603" cy="5174681"/>
            <a:chOff x="529431" y="3325660"/>
            <a:chExt cx="13182600" cy="6668585"/>
          </a:xfrm>
        </p:grpSpPr>
        <p:pic>
          <p:nvPicPr>
            <p:cNvPr id="4103" name="Picture 7">
              <a:extLst>
                <a:ext uri="{FF2B5EF4-FFF2-40B4-BE49-F238E27FC236}">
                  <a16:creationId xmlns:a16="http://schemas.microsoft.com/office/drawing/2014/main" id="{D846658B-EAE2-F412-2A61-9704988B1D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431" y="3325660"/>
              <a:ext cx="13182600" cy="6668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9" name="Picture 13">
              <a:extLst>
                <a:ext uri="{FF2B5EF4-FFF2-40B4-BE49-F238E27FC236}">
                  <a16:creationId xmlns:a16="http://schemas.microsoft.com/office/drawing/2014/main" id="{0BEDCEEC-873A-16CF-53C0-5BAFE428482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4" t="31396" r="6167" b="34257"/>
            <a:stretch/>
          </p:blipFill>
          <p:spPr bwMode="auto">
            <a:xfrm>
              <a:off x="10435431" y="6797675"/>
              <a:ext cx="2935970" cy="741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1" name="Picture 15" descr="Freelance Graphic Designer: A Pre-Work Checklist | 24 Seven">
              <a:extLst>
                <a:ext uri="{FF2B5EF4-FFF2-40B4-BE49-F238E27FC236}">
                  <a16:creationId xmlns:a16="http://schemas.microsoft.com/office/drawing/2014/main" id="{CF3972C9-EF13-EE44-0D38-A36585CB91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21231" y="7788275"/>
              <a:ext cx="1472379" cy="883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3" name="Picture 17" descr="Lesson Videos - 6th Grade Math">
              <a:extLst>
                <a:ext uri="{FF2B5EF4-FFF2-40B4-BE49-F238E27FC236}">
                  <a16:creationId xmlns:a16="http://schemas.microsoft.com/office/drawing/2014/main" id="{EE8DBB17-2CBB-BBC8-6B07-B850D81553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54" t="14044" r="7567" b="14044"/>
            <a:stretch/>
          </p:blipFill>
          <p:spPr bwMode="auto">
            <a:xfrm>
              <a:off x="11047322" y="8855075"/>
              <a:ext cx="1674109" cy="923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CF41CDA0-738B-DE8C-3DAE-A0290AB68C96}"/>
              </a:ext>
            </a:extLst>
          </p:cNvPr>
          <p:cNvSpPr txBox="1">
            <a:spLocks/>
          </p:cNvSpPr>
          <p:nvPr/>
        </p:nvSpPr>
        <p:spPr>
          <a:xfrm>
            <a:off x="728243" y="8169275"/>
            <a:ext cx="14024848" cy="1905000"/>
          </a:xfrm>
          <a:prstGeom prst="rect">
            <a:avLst/>
          </a:prstGeom>
        </p:spPr>
        <p:txBody>
          <a:bodyPr/>
          <a:lstStyle>
            <a:lvl1pPr marL="685800" marR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500" b="0" i="0">
                <a:solidFill>
                  <a:srgbClr val="2C303C"/>
                </a:solidFill>
                <a:latin typeface="Agenda-Light" panose="02000603040000020004" pitchFamily="2" charset="0"/>
                <a:ea typeface="+mn-ea"/>
                <a:cs typeface="+mn-cs"/>
              </a:defRPr>
            </a:lvl1pPr>
            <a:lvl2pPr marL="1028700" indent="-571500" eaLnBrk="1" hangingPunct="1">
              <a:buFont typeface="Arial" panose="020B0604020202020204" pitchFamily="34" charset="0"/>
              <a:buChar char="•"/>
              <a:defRPr sz="3600">
                <a:latin typeface="Agenda-Light" panose="02000603040000020004" pitchFamily="2" charset="0"/>
                <a:ea typeface="+mn-ea"/>
                <a:cs typeface="+mn-cs"/>
              </a:defRPr>
            </a:lvl2pPr>
            <a:lvl3pPr marL="1485900" indent="-571500" eaLnBrk="1" hangingPunct="1">
              <a:buFont typeface="Arial" panose="020B0604020202020204" pitchFamily="34" charset="0"/>
              <a:buChar char="•"/>
              <a:defRPr sz="3600">
                <a:latin typeface="Agenda-Light" panose="02000603040000020004" pitchFamily="2" charset="0"/>
                <a:ea typeface="+mn-ea"/>
                <a:cs typeface="+mn-cs"/>
              </a:defRPr>
            </a:lvl3pPr>
            <a:lvl4pPr marL="1943100" indent="-571500" eaLnBrk="1" hangingPunct="1">
              <a:buFont typeface="Arial" panose="020B0604020202020204" pitchFamily="34" charset="0"/>
              <a:buChar char="•"/>
              <a:defRPr sz="3600">
                <a:latin typeface="Agenda-Light" panose="02000603040000020004" pitchFamily="2" charset="0"/>
                <a:ea typeface="+mn-ea"/>
                <a:cs typeface="+mn-cs"/>
              </a:defRPr>
            </a:lvl4pPr>
            <a:lvl5pPr marL="2400300" indent="-571500" eaLnBrk="1" hangingPunct="1">
              <a:buFont typeface="Arial" panose="020B0604020202020204" pitchFamily="34" charset="0"/>
              <a:buChar char="•"/>
              <a:defRPr sz="3600">
                <a:latin typeface="Agenda-Light" panose="02000603040000020004" pitchFamily="2" charset="0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kern="0" dirty="0">
                <a:latin typeface="+mn-lt"/>
              </a:rPr>
              <a:t>Travel Forms: </a:t>
            </a:r>
            <a:r>
              <a:rPr lang="en-US" sz="2800" kern="0" dirty="0">
                <a:latin typeface="+mn-lt"/>
                <a:hlinkClick r:id="rId8"/>
              </a:rPr>
              <a:t>https://www2.cortland.edu/offices/purchasing-office/purchasing-forms.dot#travel</a:t>
            </a:r>
            <a:endParaRPr lang="en-US" sz="2800" kern="0" dirty="0"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kern="0" dirty="0">
              <a:latin typeface="+mn-lt"/>
            </a:endParaRPr>
          </a:p>
          <a:p>
            <a:pPr marL="0" indent="0">
              <a:buNone/>
            </a:pPr>
            <a:r>
              <a:rPr lang="en-US" sz="2800" b="1" kern="0" dirty="0">
                <a:latin typeface="+mn-lt"/>
              </a:rPr>
              <a:t>Travel Guidelines: </a:t>
            </a:r>
            <a:r>
              <a:rPr lang="en-US" sz="2800" kern="0" dirty="0">
                <a:latin typeface="+mn-lt"/>
                <a:hlinkClick r:id="rId9"/>
              </a:rPr>
              <a:t>https://www2.cortland.edu/offices/purchasing-office/travel-guidelines/</a:t>
            </a:r>
            <a:r>
              <a:rPr lang="en-US" sz="2800" kern="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058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04A6F-DF02-7DFC-6217-8187467E0E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1" dirty="0"/>
              <a:t>Contacts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BF7D78E-F245-8041-D77E-C83297EB84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49462" y="2789278"/>
            <a:ext cx="4499848" cy="1981201"/>
          </a:xfrm>
          <a:custGeom>
            <a:avLst/>
            <a:gdLst>
              <a:gd name="connsiteX0" fmla="*/ 0 w 4499848"/>
              <a:gd name="connsiteY0" fmla="*/ 0 h 1981201"/>
              <a:gd name="connsiteX1" fmla="*/ 597837 w 4499848"/>
              <a:gd name="connsiteY1" fmla="*/ 0 h 1981201"/>
              <a:gd name="connsiteX2" fmla="*/ 1150675 w 4499848"/>
              <a:gd name="connsiteY2" fmla="*/ 0 h 1981201"/>
              <a:gd name="connsiteX3" fmla="*/ 1838509 w 4499848"/>
              <a:gd name="connsiteY3" fmla="*/ 0 h 1981201"/>
              <a:gd name="connsiteX4" fmla="*/ 2481345 w 4499848"/>
              <a:gd name="connsiteY4" fmla="*/ 0 h 1981201"/>
              <a:gd name="connsiteX5" fmla="*/ 3124180 w 4499848"/>
              <a:gd name="connsiteY5" fmla="*/ 0 h 1981201"/>
              <a:gd name="connsiteX6" fmla="*/ 3857013 w 4499848"/>
              <a:gd name="connsiteY6" fmla="*/ 0 h 1981201"/>
              <a:gd name="connsiteX7" fmla="*/ 4499848 w 4499848"/>
              <a:gd name="connsiteY7" fmla="*/ 0 h 1981201"/>
              <a:gd name="connsiteX8" fmla="*/ 4499848 w 4499848"/>
              <a:gd name="connsiteY8" fmla="*/ 600964 h 1981201"/>
              <a:gd name="connsiteX9" fmla="*/ 4499848 w 4499848"/>
              <a:gd name="connsiteY9" fmla="*/ 1281177 h 1981201"/>
              <a:gd name="connsiteX10" fmla="*/ 4499848 w 4499848"/>
              <a:gd name="connsiteY10" fmla="*/ 1981201 h 1981201"/>
              <a:gd name="connsiteX11" fmla="*/ 3812014 w 4499848"/>
              <a:gd name="connsiteY11" fmla="*/ 1981201 h 1981201"/>
              <a:gd name="connsiteX12" fmla="*/ 3124180 w 4499848"/>
              <a:gd name="connsiteY12" fmla="*/ 1981201 h 1981201"/>
              <a:gd name="connsiteX13" fmla="*/ 2391348 w 4499848"/>
              <a:gd name="connsiteY13" fmla="*/ 1981201 h 1981201"/>
              <a:gd name="connsiteX14" fmla="*/ 1793511 w 4499848"/>
              <a:gd name="connsiteY14" fmla="*/ 1981201 h 1981201"/>
              <a:gd name="connsiteX15" fmla="*/ 1060678 w 4499848"/>
              <a:gd name="connsiteY15" fmla="*/ 1981201 h 1981201"/>
              <a:gd name="connsiteX16" fmla="*/ 0 w 4499848"/>
              <a:gd name="connsiteY16" fmla="*/ 1981201 h 1981201"/>
              <a:gd name="connsiteX17" fmla="*/ 0 w 4499848"/>
              <a:gd name="connsiteY17" fmla="*/ 1380237 h 1981201"/>
              <a:gd name="connsiteX18" fmla="*/ 0 w 4499848"/>
              <a:gd name="connsiteY18" fmla="*/ 700024 h 1981201"/>
              <a:gd name="connsiteX19" fmla="*/ 0 w 4499848"/>
              <a:gd name="connsiteY19" fmla="*/ 0 h 198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499848" h="1981201" fill="none" extrusionOk="0">
                <a:moveTo>
                  <a:pt x="0" y="0"/>
                </a:moveTo>
                <a:cubicBezTo>
                  <a:pt x="220107" y="1202"/>
                  <a:pt x="394482" y="16389"/>
                  <a:pt x="597837" y="0"/>
                </a:cubicBezTo>
                <a:cubicBezTo>
                  <a:pt x="801192" y="-16389"/>
                  <a:pt x="953053" y="27331"/>
                  <a:pt x="1150675" y="0"/>
                </a:cubicBezTo>
                <a:cubicBezTo>
                  <a:pt x="1348297" y="-27331"/>
                  <a:pt x="1643807" y="-13363"/>
                  <a:pt x="1838509" y="0"/>
                </a:cubicBezTo>
                <a:cubicBezTo>
                  <a:pt x="2033211" y="13363"/>
                  <a:pt x="2293728" y="-21916"/>
                  <a:pt x="2481345" y="0"/>
                </a:cubicBezTo>
                <a:cubicBezTo>
                  <a:pt x="2668962" y="21916"/>
                  <a:pt x="2979835" y="25204"/>
                  <a:pt x="3124180" y="0"/>
                </a:cubicBezTo>
                <a:cubicBezTo>
                  <a:pt x="3268526" y="-25204"/>
                  <a:pt x="3699150" y="-34179"/>
                  <a:pt x="3857013" y="0"/>
                </a:cubicBezTo>
                <a:cubicBezTo>
                  <a:pt x="4014876" y="34179"/>
                  <a:pt x="4342607" y="-19024"/>
                  <a:pt x="4499848" y="0"/>
                </a:cubicBezTo>
                <a:cubicBezTo>
                  <a:pt x="4498166" y="286069"/>
                  <a:pt x="4475110" y="324288"/>
                  <a:pt x="4499848" y="600964"/>
                </a:cubicBezTo>
                <a:cubicBezTo>
                  <a:pt x="4524586" y="877640"/>
                  <a:pt x="4513708" y="961877"/>
                  <a:pt x="4499848" y="1281177"/>
                </a:cubicBezTo>
                <a:cubicBezTo>
                  <a:pt x="4485988" y="1600477"/>
                  <a:pt x="4517336" y="1733436"/>
                  <a:pt x="4499848" y="1981201"/>
                </a:cubicBezTo>
                <a:cubicBezTo>
                  <a:pt x="4328500" y="1972053"/>
                  <a:pt x="4103606" y="1954417"/>
                  <a:pt x="3812014" y="1981201"/>
                </a:cubicBezTo>
                <a:cubicBezTo>
                  <a:pt x="3520422" y="2007985"/>
                  <a:pt x="3270504" y="1978872"/>
                  <a:pt x="3124180" y="1981201"/>
                </a:cubicBezTo>
                <a:cubicBezTo>
                  <a:pt x="2977856" y="1983530"/>
                  <a:pt x="2579780" y="1980322"/>
                  <a:pt x="2391348" y="1981201"/>
                </a:cubicBezTo>
                <a:cubicBezTo>
                  <a:pt x="2202916" y="1982080"/>
                  <a:pt x="1972124" y="1963245"/>
                  <a:pt x="1793511" y="1981201"/>
                </a:cubicBezTo>
                <a:cubicBezTo>
                  <a:pt x="1614898" y="1999157"/>
                  <a:pt x="1365250" y="1959006"/>
                  <a:pt x="1060678" y="1981201"/>
                </a:cubicBezTo>
                <a:cubicBezTo>
                  <a:pt x="756106" y="2003396"/>
                  <a:pt x="313850" y="1971450"/>
                  <a:pt x="0" y="1981201"/>
                </a:cubicBezTo>
                <a:cubicBezTo>
                  <a:pt x="-24475" y="1800484"/>
                  <a:pt x="-16281" y="1632695"/>
                  <a:pt x="0" y="1380237"/>
                </a:cubicBezTo>
                <a:cubicBezTo>
                  <a:pt x="16281" y="1127779"/>
                  <a:pt x="-29730" y="1007714"/>
                  <a:pt x="0" y="700024"/>
                </a:cubicBezTo>
                <a:cubicBezTo>
                  <a:pt x="29730" y="392334"/>
                  <a:pt x="20671" y="188228"/>
                  <a:pt x="0" y="0"/>
                </a:cubicBezTo>
                <a:close/>
              </a:path>
              <a:path w="4499848" h="1981201" stroke="0" extrusionOk="0">
                <a:moveTo>
                  <a:pt x="0" y="0"/>
                </a:moveTo>
                <a:cubicBezTo>
                  <a:pt x="295005" y="29692"/>
                  <a:pt x="350932" y="12326"/>
                  <a:pt x="597837" y="0"/>
                </a:cubicBezTo>
                <a:cubicBezTo>
                  <a:pt x="844742" y="-12326"/>
                  <a:pt x="931123" y="-23959"/>
                  <a:pt x="1105677" y="0"/>
                </a:cubicBezTo>
                <a:cubicBezTo>
                  <a:pt x="1280231" y="23959"/>
                  <a:pt x="1587616" y="6256"/>
                  <a:pt x="1838509" y="0"/>
                </a:cubicBezTo>
                <a:cubicBezTo>
                  <a:pt x="2089402" y="-6256"/>
                  <a:pt x="2286220" y="18423"/>
                  <a:pt x="2436346" y="0"/>
                </a:cubicBezTo>
                <a:cubicBezTo>
                  <a:pt x="2586472" y="-18423"/>
                  <a:pt x="2881927" y="-24320"/>
                  <a:pt x="3034183" y="0"/>
                </a:cubicBezTo>
                <a:cubicBezTo>
                  <a:pt x="3186439" y="24320"/>
                  <a:pt x="3505984" y="-2719"/>
                  <a:pt x="3767016" y="0"/>
                </a:cubicBezTo>
                <a:cubicBezTo>
                  <a:pt x="4028048" y="2719"/>
                  <a:pt x="4295656" y="26566"/>
                  <a:pt x="4499848" y="0"/>
                </a:cubicBezTo>
                <a:cubicBezTo>
                  <a:pt x="4497895" y="244907"/>
                  <a:pt x="4474405" y="382016"/>
                  <a:pt x="4499848" y="700024"/>
                </a:cubicBezTo>
                <a:cubicBezTo>
                  <a:pt x="4525291" y="1018032"/>
                  <a:pt x="4498035" y="1142651"/>
                  <a:pt x="4499848" y="1320801"/>
                </a:cubicBezTo>
                <a:cubicBezTo>
                  <a:pt x="4501661" y="1498951"/>
                  <a:pt x="4526705" y="1727153"/>
                  <a:pt x="4499848" y="1981201"/>
                </a:cubicBezTo>
                <a:cubicBezTo>
                  <a:pt x="4366859" y="1977836"/>
                  <a:pt x="4009560" y="1950852"/>
                  <a:pt x="3857013" y="1981201"/>
                </a:cubicBezTo>
                <a:cubicBezTo>
                  <a:pt x="3704467" y="2011550"/>
                  <a:pt x="3461664" y="1994901"/>
                  <a:pt x="3259176" y="1981201"/>
                </a:cubicBezTo>
                <a:cubicBezTo>
                  <a:pt x="3056688" y="1967501"/>
                  <a:pt x="2745371" y="1978224"/>
                  <a:pt x="2526343" y="1981201"/>
                </a:cubicBezTo>
                <a:cubicBezTo>
                  <a:pt x="2307315" y="1984178"/>
                  <a:pt x="2154350" y="1977117"/>
                  <a:pt x="1793511" y="1981201"/>
                </a:cubicBezTo>
                <a:cubicBezTo>
                  <a:pt x="1432672" y="1985285"/>
                  <a:pt x="1443106" y="1998437"/>
                  <a:pt x="1240672" y="1981201"/>
                </a:cubicBezTo>
                <a:cubicBezTo>
                  <a:pt x="1038238" y="1963965"/>
                  <a:pt x="789261" y="1960088"/>
                  <a:pt x="597837" y="1981201"/>
                </a:cubicBezTo>
                <a:cubicBezTo>
                  <a:pt x="406413" y="2002314"/>
                  <a:pt x="157827" y="1968721"/>
                  <a:pt x="0" y="1981201"/>
                </a:cubicBezTo>
                <a:cubicBezTo>
                  <a:pt x="-24690" y="1704616"/>
                  <a:pt x="-12644" y="1527321"/>
                  <a:pt x="0" y="1320801"/>
                </a:cubicBezTo>
                <a:cubicBezTo>
                  <a:pt x="12644" y="1114281"/>
                  <a:pt x="208" y="997104"/>
                  <a:pt x="0" y="700024"/>
                </a:cubicBezTo>
                <a:cubicBezTo>
                  <a:pt x="-208" y="402944"/>
                  <a:pt x="32714" y="152624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Freehand/>
                  </ask:type>
                </ask:lineSketchStyleProps>
              </a:ext>
            </a:extLst>
          </a:ln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+mn-lt"/>
              </a:rPr>
              <a:t>Kathy Timian</a:t>
            </a:r>
          </a:p>
          <a:p>
            <a:pPr marL="0" indent="0">
              <a:buNone/>
            </a:pPr>
            <a:r>
              <a:rPr lang="en-US" sz="2800" dirty="0">
                <a:latin typeface="+mn-lt"/>
              </a:rPr>
              <a:t>Travel Administrator</a:t>
            </a:r>
          </a:p>
          <a:p>
            <a:pPr marL="0" indent="0">
              <a:buNone/>
            </a:pPr>
            <a:r>
              <a:rPr lang="en-US" sz="2800" dirty="0">
                <a:latin typeface="+mn-lt"/>
              </a:rPr>
              <a:t>x2306</a:t>
            </a:r>
          </a:p>
          <a:p>
            <a:pPr marL="0" indent="0">
              <a:buNone/>
            </a:pPr>
            <a:r>
              <a:rPr lang="en-US" sz="2800" dirty="0">
                <a:latin typeface="+mn-lt"/>
                <a:hlinkClick r:id="rId3"/>
              </a:rPr>
              <a:t>kathy.timian@cortland.edu</a:t>
            </a:r>
            <a:endParaRPr lang="en-US" sz="2800" dirty="0">
              <a:latin typeface="+mn-lt"/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DAFA589-A3F7-3985-DC2C-1B21185546CA}"/>
              </a:ext>
            </a:extLst>
          </p:cNvPr>
          <p:cNvSpPr txBox="1">
            <a:spLocks/>
          </p:cNvSpPr>
          <p:nvPr/>
        </p:nvSpPr>
        <p:spPr>
          <a:xfrm>
            <a:off x="7615639" y="2774673"/>
            <a:ext cx="5798537" cy="1981201"/>
          </a:xfrm>
          <a:custGeom>
            <a:avLst/>
            <a:gdLst>
              <a:gd name="connsiteX0" fmla="*/ 0 w 5798537"/>
              <a:gd name="connsiteY0" fmla="*/ 0 h 1981201"/>
              <a:gd name="connsiteX1" fmla="*/ 760253 w 5798537"/>
              <a:gd name="connsiteY1" fmla="*/ 0 h 1981201"/>
              <a:gd name="connsiteX2" fmla="*/ 1346549 w 5798537"/>
              <a:gd name="connsiteY2" fmla="*/ 0 h 1981201"/>
              <a:gd name="connsiteX3" fmla="*/ 2048816 w 5798537"/>
              <a:gd name="connsiteY3" fmla="*/ 0 h 1981201"/>
              <a:gd name="connsiteX4" fmla="*/ 2519142 w 5798537"/>
              <a:gd name="connsiteY4" fmla="*/ 0 h 1981201"/>
              <a:gd name="connsiteX5" fmla="*/ 3279395 w 5798537"/>
              <a:gd name="connsiteY5" fmla="*/ 0 h 1981201"/>
              <a:gd name="connsiteX6" fmla="*/ 3923677 w 5798537"/>
              <a:gd name="connsiteY6" fmla="*/ 0 h 1981201"/>
              <a:gd name="connsiteX7" fmla="*/ 4509973 w 5798537"/>
              <a:gd name="connsiteY7" fmla="*/ 0 h 1981201"/>
              <a:gd name="connsiteX8" fmla="*/ 5798537 w 5798537"/>
              <a:gd name="connsiteY8" fmla="*/ 0 h 1981201"/>
              <a:gd name="connsiteX9" fmla="*/ 5798537 w 5798537"/>
              <a:gd name="connsiteY9" fmla="*/ 600964 h 1981201"/>
              <a:gd name="connsiteX10" fmla="*/ 5798537 w 5798537"/>
              <a:gd name="connsiteY10" fmla="*/ 1300989 h 1981201"/>
              <a:gd name="connsiteX11" fmla="*/ 5798537 w 5798537"/>
              <a:gd name="connsiteY11" fmla="*/ 1981201 h 1981201"/>
              <a:gd name="connsiteX12" fmla="*/ 5096270 w 5798537"/>
              <a:gd name="connsiteY12" fmla="*/ 1981201 h 1981201"/>
              <a:gd name="connsiteX13" fmla="*/ 4625944 w 5798537"/>
              <a:gd name="connsiteY13" fmla="*/ 1981201 h 1981201"/>
              <a:gd name="connsiteX14" fmla="*/ 4155618 w 5798537"/>
              <a:gd name="connsiteY14" fmla="*/ 1981201 h 1981201"/>
              <a:gd name="connsiteX15" fmla="*/ 3685292 w 5798537"/>
              <a:gd name="connsiteY15" fmla="*/ 1981201 h 1981201"/>
              <a:gd name="connsiteX16" fmla="*/ 2983025 w 5798537"/>
              <a:gd name="connsiteY16" fmla="*/ 1981201 h 1981201"/>
              <a:gd name="connsiteX17" fmla="*/ 2512699 w 5798537"/>
              <a:gd name="connsiteY17" fmla="*/ 1981201 h 1981201"/>
              <a:gd name="connsiteX18" fmla="*/ 2042374 w 5798537"/>
              <a:gd name="connsiteY18" fmla="*/ 1981201 h 1981201"/>
              <a:gd name="connsiteX19" fmla="*/ 1572048 w 5798537"/>
              <a:gd name="connsiteY19" fmla="*/ 1981201 h 1981201"/>
              <a:gd name="connsiteX20" fmla="*/ 985751 w 5798537"/>
              <a:gd name="connsiteY20" fmla="*/ 1981201 h 1981201"/>
              <a:gd name="connsiteX21" fmla="*/ 0 w 5798537"/>
              <a:gd name="connsiteY21" fmla="*/ 1981201 h 1981201"/>
              <a:gd name="connsiteX22" fmla="*/ 0 w 5798537"/>
              <a:gd name="connsiteY22" fmla="*/ 1320801 h 1981201"/>
              <a:gd name="connsiteX23" fmla="*/ 0 w 5798537"/>
              <a:gd name="connsiteY23" fmla="*/ 700024 h 1981201"/>
              <a:gd name="connsiteX24" fmla="*/ 0 w 5798537"/>
              <a:gd name="connsiteY24" fmla="*/ 0 h 198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98537" h="1981201" fill="none" extrusionOk="0">
                <a:moveTo>
                  <a:pt x="0" y="0"/>
                </a:moveTo>
                <a:cubicBezTo>
                  <a:pt x="297917" y="-30823"/>
                  <a:pt x="569389" y="13370"/>
                  <a:pt x="760253" y="0"/>
                </a:cubicBezTo>
                <a:cubicBezTo>
                  <a:pt x="951117" y="-13370"/>
                  <a:pt x="1080040" y="-19170"/>
                  <a:pt x="1346549" y="0"/>
                </a:cubicBezTo>
                <a:cubicBezTo>
                  <a:pt x="1613058" y="19170"/>
                  <a:pt x="1781868" y="-24266"/>
                  <a:pt x="2048816" y="0"/>
                </a:cubicBezTo>
                <a:cubicBezTo>
                  <a:pt x="2315764" y="24266"/>
                  <a:pt x="2373595" y="13155"/>
                  <a:pt x="2519142" y="0"/>
                </a:cubicBezTo>
                <a:cubicBezTo>
                  <a:pt x="2664689" y="-13155"/>
                  <a:pt x="3122487" y="-1728"/>
                  <a:pt x="3279395" y="0"/>
                </a:cubicBezTo>
                <a:cubicBezTo>
                  <a:pt x="3436303" y="1728"/>
                  <a:pt x="3684553" y="-6134"/>
                  <a:pt x="3923677" y="0"/>
                </a:cubicBezTo>
                <a:cubicBezTo>
                  <a:pt x="4162801" y="6134"/>
                  <a:pt x="4231731" y="19073"/>
                  <a:pt x="4509973" y="0"/>
                </a:cubicBezTo>
                <a:cubicBezTo>
                  <a:pt x="4788215" y="-19073"/>
                  <a:pt x="5407354" y="27345"/>
                  <a:pt x="5798537" y="0"/>
                </a:cubicBezTo>
                <a:cubicBezTo>
                  <a:pt x="5792056" y="184015"/>
                  <a:pt x="5815884" y="414715"/>
                  <a:pt x="5798537" y="600964"/>
                </a:cubicBezTo>
                <a:cubicBezTo>
                  <a:pt x="5781190" y="787213"/>
                  <a:pt x="5768674" y="1091820"/>
                  <a:pt x="5798537" y="1300989"/>
                </a:cubicBezTo>
                <a:cubicBezTo>
                  <a:pt x="5828400" y="1510158"/>
                  <a:pt x="5808322" y="1759335"/>
                  <a:pt x="5798537" y="1981201"/>
                </a:cubicBezTo>
                <a:cubicBezTo>
                  <a:pt x="5468510" y="1959073"/>
                  <a:pt x="5381476" y="2008435"/>
                  <a:pt x="5096270" y="1981201"/>
                </a:cubicBezTo>
                <a:cubicBezTo>
                  <a:pt x="4811064" y="1953967"/>
                  <a:pt x="4771616" y="1972195"/>
                  <a:pt x="4625944" y="1981201"/>
                </a:cubicBezTo>
                <a:cubicBezTo>
                  <a:pt x="4480272" y="1990207"/>
                  <a:pt x="4278297" y="1993416"/>
                  <a:pt x="4155618" y="1981201"/>
                </a:cubicBezTo>
                <a:cubicBezTo>
                  <a:pt x="4032939" y="1968986"/>
                  <a:pt x="3910984" y="1987609"/>
                  <a:pt x="3685292" y="1981201"/>
                </a:cubicBezTo>
                <a:cubicBezTo>
                  <a:pt x="3459600" y="1974793"/>
                  <a:pt x="3185336" y="1946326"/>
                  <a:pt x="2983025" y="1981201"/>
                </a:cubicBezTo>
                <a:cubicBezTo>
                  <a:pt x="2780714" y="2016076"/>
                  <a:pt x="2670285" y="1986887"/>
                  <a:pt x="2512699" y="1981201"/>
                </a:cubicBezTo>
                <a:cubicBezTo>
                  <a:pt x="2355113" y="1975515"/>
                  <a:pt x="2211445" y="1972333"/>
                  <a:pt x="2042374" y="1981201"/>
                </a:cubicBezTo>
                <a:cubicBezTo>
                  <a:pt x="1873304" y="1990069"/>
                  <a:pt x="1733525" y="2004268"/>
                  <a:pt x="1572048" y="1981201"/>
                </a:cubicBezTo>
                <a:cubicBezTo>
                  <a:pt x="1410571" y="1958134"/>
                  <a:pt x="1135609" y="1997384"/>
                  <a:pt x="985751" y="1981201"/>
                </a:cubicBezTo>
                <a:cubicBezTo>
                  <a:pt x="835893" y="1965018"/>
                  <a:pt x="364972" y="1967033"/>
                  <a:pt x="0" y="1981201"/>
                </a:cubicBezTo>
                <a:cubicBezTo>
                  <a:pt x="14441" y="1823435"/>
                  <a:pt x="20000" y="1527378"/>
                  <a:pt x="0" y="1320801"/>
                </a:cubicBezTo>
                <a:cubicBezTo>
                  <a:pt x="-20000" y="1114224"/>
                  <a:pt x="5315" y="836984"/>
                  <a:pt x="0" y="700024"/>
                </a:cubicBezTo>
                <a:cubicBezTo>
                  <a:pt x="-5315" y="563064"/>
                  <a:pt x="18813" y="270829"/>
                  <a:pt x="0" y="0"/>
                </a:cubicBezTo>
                <a:close/>
              </a:path>
              <a:path w="5798537" h="1981201" stroke="0" extrusionOk="0">
                <a:moveTo>
                  <a:pt x="0" y="0"/>
                </a:moveTo>
                <a:cubicBezTo>
                  <a:pt x="206212" y="-22459"/>
                  <a:pt x="450745" y="8340"/>
                  <a:pt x="760253" y="0"/>
                </a:cubicBezTo>
                <a:cubicBezTo>
                  <a:pt x="1069761" y="-8340"/>
                  <a:pt x="1255515" y="-17948"/>
                  <a:pt x="1404535" y="0"/>
                </a:cubicBezTo>
                <a:cubicBezTo>
                  <a:pt x="1553555" y="17948"/>
                  <a:pt x="1681525" y="-23725"/>
                  <a:pt x="1932846" y="0"/>
                </a:cubicBezTo>
                <a:cubicBezTo>
                  <a:pt x="2184167" y="23725"/>
                  <a:pt x="2267672" y="-18943"/>
                  <a:pt x="2577128" y="0"/>
                </a:cubicBezTo>
                <a:cubicBezTo>
                  <a:pt x="2886584" y="18943"/>
                  <a:pt x="3079608" y="6475"/>
                  <a:pt x="3337380" y="0"/>
                </a:cubicBezTo>
                <a:cubicBezTo>
                  <a:pt x="3595152" y="-6475"/>
                  <a:pt x="3694574" y="22666"/>
                  <a:pt x="3865691" y="0"/>
                </a:cubicBezTo>
                <a:cubicBezTo>
                  <a:pt x="4036808" y="-22666"/>
                  <a:pt x="4230803" y="23284"/>
                  <a:pt x="4336017" y="0"/>
                </a:cubicBezTo>
                <a:cubicBezTo>
                  <a:pt x="4441231" y="-23284"/>
                  <a:pt x="4790292" y="30048"/>
                  <a:pt x="4980299" y="0"/>
                </a:cubicBezTo>
                <a:cubicBezTo>
                  <a:pt x="5170306" y="-30048"/>
                  <a:pt x="5421523" y="-6758"/>
                  <a:pt x="5798537" y="0"/>
                </a:cubicBezTo>
                <a:cubicBezTo>
                  <a:pt x="5781532" y="230562"/>
                  <a:pt x="5821948" y="348777"/>
                  <a:pt x="5798537" y="680212"/>
                </a:cubicBezTo>
                <a:cubicBezTo>
                  <a:pt x="5775126" y="1011647"/>
                  <a:pt x="5822378" y="1133090"/>
                  <a:pt x="5798537" y="1320801"/>
                </a:cubicBezTo>
                <a:cubicBezTo>
                  <a:pt x="5774696" y="1508512"/>
                  <a:pt x="5767291" y="1743694"/>
                  <a:pt x="5798537" y="1981201"/>
                </a:cubicBezTo>
                <a:cubicBezTo>
                  <a:pt x="5539746" y="1956683"/>
                  <a:pt x="5246075" y="1994341"/>
                  <a:pt x="5096270" y="1981201"/>
                </a:cubicBezTo>
                <a:cubicBezTo>
                  <a:pt x="4946465" y="1968061"/>
                  <a:pt x="4638593" y="1998153"/>
                  <a:pt x="4509973" y="1981201"/>
                </a:cubicBezTo>
                <a:cubicBezTo>
                  <a:pt x="4381353" y="1964249"/>
                  <a:pt x="4070221" y="1963305"/>
                  <a:pt x="3807706" y="1981201"/>
                </a:cubicBezTo>
                <a:cubicBezTo>
                  <a:pt x="3545191" y="1999097"/>
                  <a:pt x="3424375" y="2010231"/>
                  <a:pt x="3047453" y="1981201"/>
                </a:cubicBezTo>
                <a:cubicBezTo>
                  <a:pt x="2670531" y="1952171"/>
                  <a:pt x="2650687" y="1992864"/>
                  <a:pt x="2345186" y="1981201"/>
                </a:cubicBezTo>
                <a:cubicBezTo>
                  <a:pt x="2039685" y="1969538"/>
                  <a:pt x="1854069" y="1952066"/>
                  <a:pt x="1700904" y="1981201"/>
                </a:cubicBezTo>
                <a:cubicBezTo>
                  <a:pt x="1547739" y="2010336"/>
                  <a:pt x="1450730" y="1978164"/>
                  <a:pt x="1230578" y="1981201"/>
                </a:cubicBezTo>
                <a:cubicBezTo>
                  <a:pt x="1010426" y="1984238"/>
                  <a:pt x="852149" y="1972073"/>
                  <a:pt x="586297" y="1981201"/>
                </a:cubicBezTo>
                <a:cubicBezTo>
                  <a:pt x="320445" y="1990329"/>
                  <a:pt x="286593" y="1992130"/>
                  <a:pt x="0" y="1981201"/>
                </a:cubicBezTo>
                <a:cubicBezTo>
                  <a:pt x="-22743" y="1744113"/>
                  <a:pt x="2501" y="1611521"/>
                  <a:pt x="0" y="1281177"/>
                </a:cubicBezTo>
                <a:cubicBezTo>
                  <a:pt x="-2501" y="950833"/>
                  <a:pt x="10538" y="828707"/>
                  <a:pt x="0" y="660400"/>
                </a:cubicBezTo>
                <a:cubicBezTo>
                  <a:pt x="-10538" y="492093"/>
                  <a:pt x="-25920" y="308726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/>
          <a:lstStyle>
            <a:lvl1pPr marL="685800" marR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500" b="0" i="0">
                <a:solidFill>
                  <a:srgbClr val="2C303C"/>
                </a:solidFill>
                <a:latin typeface="Agenda-Light" panose="02000603040000020004" pitchFamily="2" charset="0"/>
                <a:ea typeface="+mn-ea"/>
                <a:cs typeface="+mn-cs"/>
              </a:defRPr>
            </a:lvl1pPr>
            <a:lvl2pPr marL="1028700" indent="-571500" eaLnBrk="1" hangingPunct="1">
              <a:buFont typeface="Arial" panose="020B0604020202020204" pitchFamily="34" charset="0"/>
              <a:buChar char="•"/>
              <a:defRPr sz="3600">
                <a:latin typeface="Agenda-Light" panose="02000603040000020004" pitchFamily="2" charset="0"/>
                <a:ea typeface="+mn-ea"/>
                <a:cs typeface="+mn-cs"/>
              </a:defRPr>
            </a:lvl2pPr>
            <a:lvl3pPr marL="1485900" indent="-571500" eaLnBrk="1" hangingPunct="1">
              <a:buFont typeface="Arial" panose="020B0604020202020204" pitchFamily="34" charset="0"/>
              <a:buChar char="•"/>
              <a:defRPr sz="3600">
                <a:latin typeface="Agenda-Light" panose="02000603040000020004" pitchFamily="2" charset="0"/>
                <a:ea typeface="+mn-ea"/>
                <a:cs typeface="+mn-cs"/>
              </a:defRPr>
            </a:lvl3pPr>
            <a:lvl4pPr marL="1943100" indent="-571500" eaLnBrk="1" hangingPunct="1">
              <a:buFont typeface="Arial" panose="020B0604020202020204" pitchFamily="34" charset="0"/>
              <a:buChar char="•"/>
              <a:defRPr sz="3600">
                <a:latin typeface="Agenda-Light" panose="02000603040000020004" pitchFamily="2" charset="0"/>
                <a:ea typeface="+mn-ea"/>
                <a:cs typeface="+mn-cs"/>
              </a:defRPr>
            </a:lvl4pPr>
            <a:lvl5pPr marL="2400300" indent="-571500" eaLnBrk="1" hangingPunct="1">
              <a:buFont typeface="Arial" panose="020B0604020202020204" pitchFamily="34" charset="0"/>
              <a:buChar char="•"/>
              <a:defRPr sz="3600">
                <a:latin typeface="Agenda-Light" panose="02000603040000020004" pitchFamily="2" charset="0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kern="0" dirty="0">
                <a:latin typeface="+mn-lt"/>
              </a:rPr>
              <a:t>Casey Avery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kern="0" dirty="0">
                <a:latin typeface="+mn-lt"/>
              </a:rPr>
              <a:t>Associate Director of Purchasing &amp; AP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kern="0" dirty="0">
                <a:latin typeface="+mn-lt"/>
              </a:rPr>
              <a:t>x2307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kern="0" dirty="0">
                <a:latin typeface="+mn-lt"/>
                <a:hlinkClick r:id="rId4"/>
              </a:rPr>
              <a:t>casey.avery@cortland.edu</a:t>
            </a:r>
            <a:endParaRPr lang="en-US" sz="2800" kern="0" dirty="0">
              <a:latin typeface="+mn-lt"/>
            </a:endParaRP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4177A02-8415-B5C5-8815-1AA8017F629F}"/>
              </a:ext>
            </a:extLst>
          </p:cNvPr>
          <p:cNvSpPr txBox="1">
            <a:spLocks/>
          </p:cNvSpPr>
          <p:nvPr/>
        </p:nvSpPr>
        <p:spPr>
          <a:xfrm>
            <a:off x="2049462" y="5654675"/>
            <a:ext cx="11277600" cy="2971800"/>
          </a:xfrm>
          <a:custGeom>
            <a:avLst/>
            <a:gdLst>
              <a:gd name="connsiteX0" fmla="*/ 0 w 11277600"/>
              <a:gd name="connsiteY0" fmla="*/ 0 h 2971800"/>
              <a:gd name="connsiteX1" fmla="*/ 550612 w 11277600"/>
              <a:gd name="connsiteY1" fmla="*/ 0 h 2971800"/>
              <a:gd name="connsiteX2" fmla="*/ 1214000 w 11277600"/>
              <a:gd name="connsiteY2" fmla="*/ 0 h 2971800"/>
              <a:gd name="connsiteX3" fmla="*/ 1539061 w 11277600"/>
              <a:gd name="connsiteY3" fmla="*/ 0 h 2971800"/>
              <a:gd name="connsiteX4" fmla="*/ 2089673 w 11277600"/>
              <a:gd name="connsiteY4" fmla="*/ 0 h 2971800"/>
              <a:gd name="connsiteX5" fmla="*/ 2527509 w 11277600"/>
              <a:gd name="connsiteY5" fmla="*/ 0 h 2971800"/>
              <a:gd name="connsiteX6" fmla="*/ 2852569 w 11277600"/>
              <a:gd name="connsiteY6" fmla="*/ 0 h 2971800"/>
              <a:gd name="connsiteX7" fmla="*/ 3628734 w 11277600"/>
              <a:gd name="connsiteY7" fmla="*/ 0 h 2971800"/>
              <a:gd name="connsiteX8" fmla="*/ 4066570 w 11277600"/>
              <a:gd name="connsiteY8" fmla="*/ 0 h 2971800"/>
              <a:gd name="connsiteX9" fmla="*/ 4391630 w 11277600"/>
              <a:gd name="connsiteY9" fmla="*/ 0 h 2971800"/>
              <a:gd name="connsiteX10" fmla="*/ 5055018 w 11277600"/>
              <a:gd name="connsiteY10" fmla="*/ 0 h 2971800"/>
              <a:gd name="connsiteX11" fmla="*/ 5492855 w 11277600"/>
              <a:gd name="connsiteY11" fmla="*/ 0 h 2971800"/>
              <a:gd name="connsiteX12" fmla="*/ 6156243 w 11277600"/>
              <a:gd name="connsiteY12" fmla="*/ 0 h 2971800"/>
              <a:gd name="connsiteX13" fmla="*/ 7045183 w 11277600"/>
              <a:gd name="connsiteY13" fmla="*/ 0 h 2971800"/>
              <a:gd name="connsiteX14" fmla="*/ 7934123 w 11277600"/>
              <a:gd name="connsiteY14" fmla="*/ 0 h 2971800"/>
              <a:gd name="connsiteX15" fmla="*/ 8823064 w 11277600"/>
              <a:gd name="connsiteY15" fmla="*/ 0 h 2971800"/>
              <a:gd name="connsiteX16" fmla="*/ 9486452 w 11277600"/>
              <a:gd name="connsiteY16" fmla="*/ 0 h 2971800"/>
              <a:gd name="connsiteX17" fmla="*/ 9811512 w 11277600"/>
              <a:gd name="connsiteY17" fmla="*/ 0 h 2971800"/>
              <a:gd name="connsiteX18" fmla="*/ 10700452 w 11277600"/>
              <a:gd name="connsiteY18" fmla="*/ 0 h 2971800"/>
              <a:gd name="connsiteX19" fmla="*/ 11277600 w 11277600"/>
              <a:gd name="connsiteY19" fmla="*/ 0 h 2971800"/>
              <a:gd name="connsiteX20" fmla="*/ 11277600 w 11277600"/>
              <a:gd name="connsiteY20" fmla="*/ 594360 h 2971800"/>
              <a:gd name="connsiteX21" fmla="*/ 11277600 w 11277600"/>
              <a:gd name="connsiteY21" fmla="*/ 1218438 h 2971800"/>
              <a:gd name="connsiteX22" fmla="*/ 11277600 w 11277600"/>
              <a:gd name="connsiteY22" fmla="*/ 1812798 h 2971800"/>
              <a:gd name="connsiteX23" fmla="*/ 11277600 w 11277600"/>
              <a:gd name="connsiteY23" fmla="*/ 2347722 h 2971800"/>
              <a:gd name="connsiteX24" fmla="*/ 11277600 w 11277600"/>
              <a:gd name="connsiteY24" fmla="*/ 2971800 h 2971800"/>
              <a:gd name="connsiteX25" fmla="*/ 10614212 w 11277600"/>
              <a:gd name="connsiteY25" fmla="*/ 2971800 h 2971800"/>
              <a:gd name="connsiteX26" fmla="*/ 9950824 w 11277600"/>
              <a:gd name="connsiteY26" fmla="*/ 2971800 h 2971800"/>
              <a:gd name="connsiteX27" fmla="*/ 9512987 w 11277600"/>
              <a:gd name="connsiteY27" fmla="*/ 2971800 h 2971800"/>
              <a:gd name="connsiteX28" fmla="*/ 8962375 w 11277600"/>
              <a:gd name="connsiteY28" fmla="*/ 2971800 h 2971800"/>
              <a:gd name="connsiteX29" fmla="*/ 8637315 w 11277600"/>
              <a:gd name="connsiteY29" fmla="*/ 2971800 h 2971800"/>
              <a:gd name="connsiteX30" fmla="*/ 7973927 w 11277600"/>
              <a:gd name="connsiteY30" fmla="*/ 2971800 h 2971800"/>
              <a:gd name="connsiteX31" fmla="*/ 7536090 w 11277600"/>
              <a:gd name="connsiteY31" fmla="*/ 2971800 h 2971800"/>
              <a:gd name="connsiteX32" fmla="*/ 6985478 w 11277600"/>
              <a:gd name="connsiteY32" fmla="*/ 2971800 h 2971800"/>
              <a:gd name="connsiteX33" fmla="*/ 6434866 w 11277600"/>
              <a:gd name="connsiteY33" fmla="*/ 2971800 h 2971800"/>
              <a:gd name="connsiteX34" fmla="*/ 5884254 w 11277600"/>
              <a:gd name="connsiteY34" fmla="*/ 2971800 h 2971800"/>
              <a:gd name="connsiteX35" fmla="*/ 5333641 w 11277600"/>
              <a:gd name="connsiteY35" fmla="*/ 2971800 h 2971800"/>
              <a:gd name="connsiteX36" fmla="*/ 4783029 w 11277600"/>
              <a:gd name="connsiteY36" fmla="*/ 2971800 h 2971800"/>
              <a:gd name="connsiteX37" fmla="*/ 4119641 w 11277600"/>
              <a:gd name="connsiteY37" fmla="*/ 2971800 h 2971800"/>
              <a:gd name="connsiteX38" fmla="*/ 3794581 w 11277600"/>
              <a:gd name="connsiteY38" fmla="*/ 2971800 h 2971800"/>
              <a:gd name="connsiteX39" fmla="*/ 3018416 w 11277600"/>
              <a:gd name="connsiteY39" fmla="*/ 2971800 h 2971800"/>
              <a:gd name="connsiteX40" fmla="*/ 2467804 w 11277600"/>
              <a:gd name="connsiteY40" fmla="*/ 2971800 h 2971800"/>
              <a:gd name="connsiteX41" fmla="*/ 1578864 w 11277600"/>
              <a:gd name="connsiteY41" fmla="*/ 2971800 h 2971800"/>
              <a:gd name="connsiteX42" fmla="*/ 689924 w 11277600"/>
              <a:gd name="connsiteY42" fmla="*/ 2971800 h 2971800"/>
              <a:gd name="connsiteX43" fmla="*/ 0 w 11277600"/>
              <a:gd name="connsiteY43" fmla="*/ 2971800 h 2971800"/>
              <a:gd name="connsiteX44" fmla="*/ 0 w 11277600"/>
              <a:gd name="connsiteY44" fmla="*/ 2318004 h 2971800"/>
              <a:gd name="connsiteX45" fmla="*/ 0 w 11277600"/>
              <a:gd name="connsiteY45" fmla="*/ 1753362 h 2971800"/>
              <a:gd name="connsiteX46" fmla="*/ 0 w 11277600"/>
              <a:gd name="connsiteY46" fmla="*/ 1099566 h 2971800"/>
              <a:gd name="connsiteX47" fmla="*/ 0 w 11277600"/>
              <a:gd name="connsiteY47" fmla="*/ 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277600" h="2971800" fill="none" extrusionOk="0">
                <a:moveTo>
                  <a:pt x="0" y="0"/>
                </a:moveTo>
                <a:cubicBezTo>
                  <a:pt x="173334" y="24965"/>
                  <a:pt x="384228" y="6275"/>
                  <a:pt x="550612" y="0"/>
                </a:cubicBezTo>
                <a:cubicBezTo>
                  <a:pt x="716996" y="-6275"/>
                  <a:pt x="1033778" y="2123"/>
                  <a:pt x="1214000" y="0"/>
                </a:cubicBezTo>
                <a:cubicBezTo>
                  <a:pt x="1394222" y="-2123"/>
                  <a:pt x="1418017" y="-10951"/>
                  <a:pt x="1539061" y="0"/>
                </a:cubicBezTo>
                <a:cubicBezTo>
                  <a:pt x="1660105" y="10951"/>
                  <a:pt x="1882691" y="17901"/>
                  <a:pt x="2089673" y="0"/>
                </a:cubicBezTo>
                <a:cubicBezTo>
                  <a:pt x="2296655" y="-17901"/>
                  <a:pt x="2341536" y="11077"/>
                  <a:pt x="2527509" y="0"/>
                </a:cubicBezTo>
                <a:cubicBezTo>
                  <a:pt x="2713482" y="-11077"/>
                  <a:pt x="2745578" y="-5040"/>
                  <a:pt x="2852569" y="0"/>
                </a:cubicBezTo>
                <a:cubicBezTo>
                  <a:pt x="2959560" y="5040"/>
                  <a:pt x="3250195" y="-665"/>
                  <a:pt x="3628734" y="0"/>
                </a:cubicBezTo>
                <a:cubicBezTo>
                  <a:pt x="4007274" y="665"/>
                  <a:pt x="3884050" y="1084"/>
                  <a:pt x="4066570" y="0"/>
                </a:cubicBezTo>
                <a:cubicBezTo>
                  <a:pt x="4249090" y="-1084"/>
                  <a:pt x="4266684" y="14522"/>
                  <a:pt x="4391630" y="0"/>
                </a:cubicBezTo>
                <a:cubicBezTo>
                  <a:pt x="4516576" y="-14522"/>
                  <a:pt x="4920529" y="-30719"/>
                  <a:pt x="5055018" y="0"/>
                </a:cubicBezTo>
                <a:cubicBezTo>
                  <a:pt x="5189507" y="30719"/>
                  <a:pt x="5361729" y="18662"/>
                  <a:pt x="5492855" y="0"/>
                </a:cubicBezTo>
                <a:cubicBezTo>
                  <a:pt x="5623981" y="-18662"/>
                  <a:pt x="5891152" y="7320"/>
                  <a:pt x="6156243" y="0"/>
                </a:cubicBezTo>
                <a:cubicBezTo>
                  <a:pt x="6421334" y="-7320"/>
                  <a:pt x="6728054" y="36442"/>
                  <a:pt x="7045183" y="0"/>
                </a:cubicBezTo>
                <a:cubicBezTo>
                  <a:pt x="7362312" y="-36442"/>
                  <a:pt x="7731876" y="27479"/>
                  <a:pt x="7934123" y="0"/>
                </a:cubicBezTo>
                <a:cubicBezTo>
                  <a:pt x="8136370" y="-27479"/>
                  <a:pt x="8495666" y="-7197"/>
                  <a:pt x="8823064" y="0"/>
                </a:cubicBezTo>
                <a:cubicBezTo>
                  <a:pt x="9150462" y="7197"/>
                  <a:pt x="9277810" y="6662"/>
                  <a:pt x="9486452" y="0"/>
                </a:cubicBezTo>
                <a:cubicBezTo>
                  <a:pt x="9695094" y="-6662"/>
                  <a:pt x="9740434" y="2734"/>
                  <a:pt x="9811512" y="0"/>
                </a:cubicBezTo>
                <a:cubicBezTo>
                  <a:pt x="9882590" y="-2734"/>
                  <a:pt x="10371783" y="27020"/>
                  <a:pt x="10700452" y="0"/>
                </a:cubicBezTo>
                <a:cubicBezTo>
                  <a:pt x="11029121" y="-27020"/>
                  <a:pt x="11074491" y="11192"/>
                  <a:pt x="11277600" y="0"/>
                </a:cubicBezTo>
                <a:cubicBezTo>
                  <a:pt x="11303233" y="166567"/>
                  <a:pt x="11262076" y="418000"/>
                  <a:pt x="11277600" y="594360"/>
                </a:cubicBezTo>
                <a:cubicBezTo>
                  <a:pt x="11293124" y="770720"/>
                  <a:pt x="11303399" y="1085682"/>
                  <a:pt x="11277600" y="1218438"/>
                </a:cubicBezTo>
                <a:cubicBezTo>
                  <a:pt x="11251801" y="1351194"/>
                  <a:pt x="11276755" y="1597546"/>
                  <a:pt x="11277600" y="1812798"/>
                </a:cubicBezTo>
                <a:cubicBezTo>
                  <a:pt x="11278445" y="2028050"/>
                  <a:pt x="11266587" y="2227056"/>
                  <a:pt x="11277600" y="2347722"/>
                </a:cubicBezTo>
                <a:cubicBezTo>
                  <a:pt x="11288613" y="2468388"/>
                  <a:pt x="11304377" y="2762651"/>
                  <a:pt x="11277600" y="2971800"/>
                </a:cubicBezTo>
                <a:cubicBezTo>
                  <a:pt x="11139231" y="2962763"/>
                  <a:pt x="10768343" y="2972601"/>
                  <a:pt x="10614212" y="2971800"/>
                </a:cubicBezTo>
                <a:cubicBezTo>
                  <a:pt x="10460081" y="2970999"/>
                  <a:pt x="10187721" y="2962367"/>
                  <a:pt x="9950824" y="2971800"/>
                </a:cubicBezTo>
                <a:cubicBezTo>
                  <a:pt x="9713927" y="2981233"/>
                  <a:pt x="9614202" y="2969833"/>
                  <a:pt x="9512987" y="2971800"/>
                </a:cubicBezTo>
                <a:cubicBezTo>
                  <a:pt x="9411772" y="2973767"/>
                  <a:pt x="9201282" y="2974350"/>
                  <a:pt x="8962375" y="2971800"/>
                </a:cubicBezTo>
                <a:cubicBezTo>
                  <a:pt x="8723468" y="2969250"/>
                  <a:pt x="8722127" y="2984287"/>
                  <a:pt x="8637315" y="2971800"/>
                </a:cubicBezTo>
                <a:cubicBezTo>
                  <a:pt x="8552503" y="2959313"/>
                  <a:pt x="8277430" y="2950460"/>
                  <a:pt x="7973927" y="2971800"/>
                </a:cubicBezTo>
                <a:cubicBezTo>
                  <a:pt x="7670424" y="2993140"/>
                  <a:pt x="7636263" y="2970084"/>
                  <a:pt x="7536090" y="2971800"/>
                </a:cubicBezTo>
                <a:cubicBezTo>
                  <a:pt x="7435917" y="2973516"/>
                  <a:pt x="7140184" y="2987300"/>
                  <a:pt x="6985478" y="2971800"/>
                </a:cubicBezTo>
                <a:cubicBezTo>
                  <a:pt x="6830772" y="2956300"/>
                  <a:pt x="6623280" y="2954942"/>
                  <a:pt x="6434866" y="2971800"/>
                </a:cubicBezTo>
                <a:cubicBezTo>
                  <a:pt x="6246452" y="2988658"/>
                  <a:pt x="6125607" y="2992401"/>
                  <a:pt x="5884254" y="2971800"/>
                </a:cubicBezTo>
                <a:cubicBezTo>
                  <a:pt x="5642901" y="2951199"/>
                  <a:pt x="5490291" y="2950722"/>
                  <a:pt x="5333641" y="2971800"/>
                </a:cubicBezTo>
                <a:cubicBezTo>
                  <a:pt x="5176991" y="2992878"/>
                  <a:pt x="5029391" y="2950149"/>
                  <a:pt x="4783029" y="2971800"/>
                </a:cubicBezTo>
                <a:cubicBezTo>
                  <a:pt x="4536667" y="2993451"/>
                  <a:pt x="4347861" y="2944899"/>
                  <a:pt x="4119641" y="2971800"/>
                </a:cubicBezTo>
                <a:cubicBezTo>
                  <a:pt x="3891421" y="2998701"/>
                  <a:pt x="3892674" y="2956572"/>
                  <a:pt x="3794581" y="2971800"/>
                </a:cubicBezTo>
                <a:cubicBezTo>
                  <a:pt x="3696488" y="2987028"/>
                  <a:pt x="3287555" y="2946651"/>
                  <a:pt x="3018416" y="2971800"/>
                </a:cubicBezTo>
                <a:cubicBezTo>
                  <a:pt x="2749277" y="2996949"/>
                  <a:pt x="2593044" y="2997807"/>
                  <a:pt x="2467804" y="2971800"/>
                </a:cubicBezTo>
                <a:cubicBezTo>
                  <a:pt x="2342564" y="2945793"/>
                  <a:pt x="1800852" y="2987148"/>
                  <a:pt x="1578864" y="2971800"/>
                </a:cubicBezTo>
                <a:cubicBezTo>
                  <a:pt x="1356876" y="2956452"/>
                  <a:pt x="1057466" y="2995278"/>
                  <a:pt x="689924" y="2971800"/>
                </a:cubicBezTo>
                <a:cubicBezTo>
                  <a:pt x="322382" y="2948322"/>
                  <a:pt x="189243" y="2938773"/>
                  <a:pt x="0" y="2971800"/>
                </a:cubicBezTo>
                <a:cubicBezTo>
                  <a:pt x="-10712" y="2803406"/>
                  <a:pt x="29421" y="2517667"/>
                  <a:pt x="0" y="2318004"/>
                </a:cubicBezTo>
                <a:cubicBezTo>
                  <a:pt x="-29421" y="2118341"/>
                  <a:pt x="23919" y="1906538"/>
                  <a:pt x="0" y="1753362"/>
                </a:cubicBezTo>
                <a:cubicBezTo>
                  <a:pt x="-23919" y="1600186"/>
                  <a:pt x="-14727" y="1409143"/>
                  <a:pt x="0" y="1099566"/>
                </a:cubicBezTo>
                <a:cubicBezTo>
                  <a:pt x="14727" y="789989"/>
                  <a:pt x="32821" y="342987"/>
                  <a:pt x="0" y="0"/>
                </a:cubicBezTo>
                <a:close/>
              </a:path>
              <a:path w="11277600" h="2971800" stroke="0" extrusionOk="0">
                <a:moveTo>
                  <a:pt x="0" y="0"/>
                </a:moveTo>
                <a:cubicBezTo>
                  <a:pt x="187299" y="21050"/>
                  <a:pt x="402586" y="-27108"/>
                  <a:pt x="663388" y="0"/>
                </a:cubicBezTo>
                <a:cubicBezTo>
                  <a:pt x="924190" y="27108"/>
                  <a:pt x="1169090" y="-502"/>
                  <a:pt x="1326776" y="0"/>
                </a:cubicBezTo>
                <a:cubicBezTo>
                  <a:pt x="1484462" y="502"/>
                  <a:pt x="1918794" y="-5775"/>
                  <a:pt x="2215717" y="0"/>
                </a:cubicBezTo>
                <a:cubicBezTo>
                  <a:pt x="2512640" y="5775"/>
                  <a:pt x="2450413" y="-7661"/>
                  <a:pt x="2540777" y="0"/>
                </a:cubicBezTo>
                <a:cubicBezTo>
                  <a:pt x="2631141" y="7661"/>
                  <a:pt x="2862863" y="12093"/>
                  <a:pt x="2978613" y="0"/>
                </a:cubicBezTo>
                <a:cubicBezTo>
                  <a:pt x="3094363" y="-12093"/>
                  <a:pt x="3620670" y="23000"/>
                  <a:pt x="3867553" y="0"/>
                </a:cubicBezTo>
                <a:cubicBezTo>
                  <a:pt x="4114436" y="-23000"/>
                  <a:pt x="4363356" y="-18846"/>
                  <a:pt x="4530942" y="0"/>
                </a:cubicBezTo>
                <a:cubicBezTo>
                  <a:pt x="4698528" y="18846"/>
                  <a:pt x="4928189" y="-10279"/>
                  <a:pt x="5194330" y="0"/>
                </a:cubicBezTo>
                <a:cubicBezTo>
                  <a:pt x="5460471" y="10279"/>
                  <a:pt x="5639199" y="20750"/>
                  <a:pt x="5857718" y="0"/>
                </a:cubicBezTo>
                <a:cubicBezTo>
                  <a:pt x="6076237" y="-20750"/>
                  <a:pt x="6095287" y="-7766"/>
                  <a:pt x="6182778" y="0"/>
                </a:cubicBezTo>
                <a:cubicBezTo>
                  <a:pt x="6270269" y="7766"/>
                  <a:pt x="6618158" y="-21561"/>
                  <a:pt x="6733391" y="0"/>
                </a:cubicBezTo>
                <a:cubicBezTo>
                  <a:pt x="6848624" y="21561"/>
                  <a:pt x="7201712" y="6148"/>
                  <a:pt x="7509555" y="0"/>
                </a:cubicBezTo>
                <a:cubicBezTo>
                  <a:pt x="7817398" y="-6148"/>
                  <a:pt x="7999258" y="-2368"/>
                  <a:pt x="8172943" y="0"/>
                </a:cubicBezTo>
                <a:cubicBezTo>
                  <a:pt x="8346628" y="2368"/>
                  <a:pt x="8348100" y="-1473"/>
                  <a:pt x="8498003" y="0"/>
                </a:cubicBezTo>
                <a:cubicBezTo>
                  <a:pt x="8647906" y="1473"/>
                  <a:pt x="8808762" y="-6644"/>
                  <a:pt x="9048616" y="0"/>
                </a:cubicBezTo>
                <a:cubicBezTo>
                  <a:pt x="9288470" y="6644"/>
                  <a:pt x="9214419" y="-3187"/>
                  <a:pt x="9373676" y="0"/>
                </a:cubicBezTo>
                <a:cubicBezTo>
                  <a:pt x="9532933" y="3187"/>
                  <a:pt x="9778149" y="19071"/>
                  <a:pt x="10149840" y="0"/>
                </a:cubicBezTo>
                <a:cubicBezTo>
                  <a:pt x="10521531" y="-19071"/>
                  <a:pt x="10933793" y="22301"/>
                  <a:pt x="11277600" y="0"/>
                </a:cubicBezTo>
                <a:cubicBezTo>
                  <a:pt x="11286924" y="246974"/>
                  <a:pt x="11267686" y="332503"/>
                  <a:pt x="11277600" y="594360"/>
                </a:cubicBezTo>
                <a:cubicBezTo>
                  <a:pt x="11287514" y="856217"/>
                  <a:pt x="11274996" y="1036798"/>
                  <a:pt x="11277600" y="1188720"/>
                </a:cubicBezTo>
                <a:cubicBezTo>
                  <a:pt x="11280204" y="1340642"/>
                  <a:pt x="11290583" y="1521572"/>
                  <a:pt x="11277600" y="1723644"/>
                </a:cubicBezTo>
                <a:cubicBezTo>
                  <a:pt x="11264617" y="1925716"/>
                  <a:pt x="11286200" y="2057035"/>
                  <a:pt x="11277600" y="2228850"/>
                </a:cubicBezTo>
                <a:cubicBezTo>
                  <a:pt x="11269000" y="2400665"/>
                  <a:pt x="11269616" y="2685053"/>
                  <a:pt x="11277600" y="2971800"/>
                </a:cubicBezTo>
                <a:cubicBezTo>
                  <a:pt x="11160639" y="2969715"/>
                  <a:pt x="11036899" y="2964768"/>
                  <a:pt x="10952540" y="2971800"/>
                </a:cubicBezTo>
                <a:cubicBezTo>
                  <a:pt x="10868181" y="2978832"/>
                  <a:pt x="10591603" y="2972389"/>
                  <a:pt x="10289152" y="2971800"/>
                </a:cubicBezTo>
                <a:cubicBezTo>
                  <a:pt x="9986701" y="2971211"/>
                  <a:pt x="9973916" y="2962223"/>
                  <a:pt x="9851315" y="2971800"/>
                </a:cubicBezTo>
                <a:cubicBezTo>
                  <a:pt x="9728714" y="2981377"/>
                  <a:pt x="9375374" y="2971665"/>
                  <a:pt x="8962375" y="2971800"/>
                </a:cubicBezTo>
                <a:cubicBezTo>
                  <a:pt x="8549376" y="2971935"/>
                  <a:pt x="8425541" y="2981581"/>
                  <a:pt x="8073435" y="2971800"/>
                </a:cubicBezTo>
                <a:cubicBezTo>
                  <a:pt x="7721329" y="2962019"/>
                  <a:pt x="7851042" y="2966294"/>
                  <a:pt x="7748375" y="2971800"/>
                </a:cubicBezTo>
                <a:cubicBezTo>
                  <a:pt x="7645708" y="2977306"/>
                  <a:pt x="7393395" y="2951302"/>
                  <a:pt x="7197762" y="2971800"/>
                </a:cubicBezTo>
                <a:cubicBezTo>
                  <a:pt x="7002129" y="2992298"/>
                  <a:pt x="6996630" y="2973465"/>
                  <a:pt x="6872702" y="2971800"/>
                </a:cubicBezTo>
                <a:cubicBezTo>
                  <a:pt x="6748774" y="2970135"/>
                  <a:pt x="6279508" y="2983997"/>
                  <a:pt x="6096538" y="2971800"/>
                </a:cubicBezTo>
                <a:cubicBezTo>
                  <a:pt x="5913568" y="2959603"/>
                  <a:pt x="5847286" y="2956112"/>
                  <a:pt x="5771478" y="2971800"/>
                </a:cubicBezTo>
                <a:cubicBezTo>
                  <a:pt x="5695670" y="2987488"/>
                  <a:pt x="5373882" y="2991992"/>
                  <a:pt x="5108089" y="2971800"/>
                </a:cubicBezTo>
                <a:cubicBezTo>
                  <a:pt x="4842296" y="2951608"/>
                  <a:pt x="4788608" y="2953032"/>
                  <a:pt x="4557477" y="2971800"/>
                </a:cubicBezTo>
                <a:cubicBezTo>
                  <a:pt x="4326346" y="2990568"/>
                  <a:pt x="4147187" y="2989503"/>
                  <a:pt x="3781313" y="2971800"/>
                </a:cubicBezTo>
                <a:cubicBezTo>
                  <a:pt x="3415439" y="2954097"/>
                  <a:pt x="3372228" y="2999013"/>
                  <a:pt x="3005149" y="2971800"/>
                </a:cubicBezTo>
                <a:cubicBezTo>
                  <a:pt x="2638070" y="2944587"/>
                  <a:pt x="2421668" y="2940422"/>
                  <a:pt x="2116208" y="2971800"/>
                </a:cubicBezTo>
                <a:cubicBezTo>
                  <a:pt x="1810748" y="3003178"/>
                  <a:pt x="1717466" y="2971971"/>
                  <a:pt x="1565596" y="2971800"/>
                </a:cubicBezTo>
                <a:cubicBezTo>
                  <a:pt x="1413726" y="2971629"/>
                  <a:pt x="1351745" y="2986081"/>
                  <a:pt x="1240536" y="2971800"/>
                </a:cubicBezTo>
                <a:cubicBezTo>
                  <a:pt x="1129327" y="2957519"/>
                  <a:pt x="787258" y="2955714"/>
                  <a:pt x="577148" y="2971800"/>
                </a:cubicBezTo>
                <a:cubicBezTo>
                  <a:pt x="367038" y="2987886"/>
                  <a:pt x="231823" y="2970425"/>
                  <a:pt x="0" y="2971800"/>
                </a:cubicBezTo>
                <a:cubicBezTo>
                  <a:pt x="11968" y="2766007"/>
                  <a:pt x="13334" y="2571304"/>
                  <a:pt x="0" y="2377440"/>
                </a:cubicBezTo>
                <a:cubicBezTo>
                  <a:pt x="-13334" y="2183576"/>
                  <a:pt x="3583" y="1900471"/>
                  <a:pt x="0" y="1723644"/>
                </a:cubicBezTo>
                <a:cubicBezTo>
                  <a:pt x="-3583" y="1546817"/>
                  <a:pt x="-15102" y="1454862"/>
                  <a:pt x="0" y="1188720"/>
                </a:cubicBezTo>
                <a:cubicBezTo>
                  <a:pt x="15102" y="922578"/>
                  <a:pt x="-4259" y="842700"/>
                  <a:pt x="0" y="564642"/>
                </a:cubicBezTo>
                <a:cubicBezTo>
                  <a:pt x="4259" y="286584"/>
                  <a:pt x="-17403" y="156356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/>
          <a:lstStyle>
            <a:lvl1pPr marL="685800" marR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500" b="0" i="0">
                <a:solidFill>
                  <a:srgbClr val="2C303C"/>
                </a:solidFill>
                <a:latin typeface="Agenda-Light" panose="02000603040000020004" pitchFamily="2" charset="0"/>
                <a:ea typeface="+mn-ea"/>
                <a:cs typeface="+mn-cs"/>
              </a:defRPr>
            </a:lvl1pPr>
            <a:lvl2pPr marL="1028700" indent="-571500" eaLnBrk="1" hangingPunct="1">
              <a:buFont typeface="Arial" panose="020B0604020202020204" pitchFamily="34" charset="0"/>
              <a:buChar char="•"/>
              <a:defRPr sz="3600">
                <a:latin typeface="Agenda-Light" panose="02000603040000020004" pitchFamily="2" charset="0"/>
                <a:ea typeface="+mn-ea"/>
                <a:cs typeface="+mn-cs"/>
              </a:defRPr>
            </a:lvl2pPr>
            <a:lvl3pPr marL="1485900" indent="-571500" eaLnBrk="1" hangingPunct="1">
              <a:buFont typeface="Arial" panose="020B0604020202020204" pitchFamily="34" charset="0"/>
              <a:buChar char="•"/>
              <a:defRPr sz="3600">
                <a:latin typeface="Agenda-Light" panose="02000603040000020004" pitchFamily="2" charset="0"/>
                <a:ea typeface="+mn-ea"/>
                <a:cs typeface="+mn-cs"/>
              </a:defRPr>
            </a:lvl3pPr>
            <a:lvl4pPr marL="1943100" indent="-571500" eaLnBrk="1" hangingPunct="1">
              <a:buFont typeface="Arial" panose="020B0604020202020204" pitchFamily="34" charset="0"/>
              <a:buChar char="•"/>
              <a:defRPr sz="3600">
                <a:latin typeface="Agenda-Light" panose="02000603040000020004" pitchFamily="2" charset="0"/>
                <a:ea typeface="+mn-ea"/>
                <a:cs typeface="+mn-cs"/>
              </a:defRPr>
            </a:lvl4pPr>
            <a:lvl5pPr marL="2400300" indent="-571500" eaLnBrk="1" hangingPunct="1">
              <a:buFont typeface="Arial" panose="020B0604020202020204" pitchFamily="34" charset="0"/>
              <a:buChar char="•"/>
              <a:defRPr sz="3600">
                <a:latin typeface="Agenda-Light" panose="02000603040000020004" pitchFamily="2" charset="0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kern="0" dirty="0">
                <a:latin typeface="+mn-lt"/>
              </a:rPr>
              <a:t>Travel Email: </a:t>
            </a:r>
            <a:r>
              <a:rPr lang="en-US" sz="3600" kern="0" dirty="0">
                <a:latin typeface="+mn-lt"/>
                <a:hlinkClick r:id="rId5"/>
              </a:rPr>
              <a:t>travel@cortland.edu</a:t>
            </a:r>
            <a:endParaRPr lang="en-US" sz="3600" kern="0" dirty="0">
              <a:latin typeface="+mn-lt"/>
            </a:endParaRPr>
          </a:p>
          <a:p>
            <a:pPr marL="0" indent="0">
              <a:buNone/>
            </a:pPr>
            <a:endParaRPr lang="en-US" sz="3600" kern="0" dirty="0">
              <a:latin typeface="+mn-lt"/>
            </a:endParaRPr>
          </a:p>
          <a:p>
            <a:pPr marL="0" indent="0">
              <a:buNone/>
            </a:pPr>
            <a:r>
              <a:rPr lang="en-US" sz="3600" kern="0" dirty="0">
                <a:latin typeface="+mn-lt"/>
              </a:rPr>
              <a:t>Travel Website: </a:t>
            </a:r>
            <a:r>
              <a:rPr lang="en-US" sz="3600" kern="0" dirty="0">
                <a:latin typeface="+mn-lt"/>
                <a:hlinkClick r:id="rId6"/>
              </a:rPr>
              <a:t>https://www2.cortland.edu/offices/purchasing-office/travel-guidelines/</a:t>
            </a:r>
            <a:endParaRPr lang="en-US" sz="3600" kern="0" dirty="0"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kern="0" dirty="0">
              <a:latin typeface="+mn-lt"/>
            </a:endParaRPr>
          </a:p>
        </p:txBody>
      </p:sp>
      <p:pic>
        <p:nvPicPr>
          <p:cNvPr id="1026" name="Picture 2" descr="Which is Better: Phone or Email?">
            <a:extLst>
              <a:ext uri="{FF2B5EF4-FFF2-40B4-BE49-F238E27FC236}">
                <a16:creationId xmlns:a16="http://schemas.microsoft.com/office/drawing/2014/main" id="{CC4002B6-2B09-EAA6-8FDB-2157250EB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9031" y="38735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93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CC46B-3229-4C52-0BF7-2E9416FB4E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2577" y="549276"/>
            <a:ext cx="13473103" cy="2895598"/>
          </a:xfrm>
        </p:spPr>
        <p:txBody>
          <a:bodyPr/>
          <a:lstStyle/>
          <a:p>
            <a:r>
              <a:rPr lang="en-US" b="1" dirty="0"/>
              <a:t>Why are we asking for this?</a:t>
            </a:r>
          </a:p>
        </p:txBody>
      </p:sp>
      <p:pic>
        <p:nvPicPr>
          <p:cNvPr id="1030" name="Picture 6" descr="Who audits the auditor? - ArabAd">
            <a:extLst>
              <a:ext uri="{FF2B5EF4-FFF2-40B4-BE49-F238E27FC236}">
                <a16:creationId xmlns:a16="http://schemas.microsoft.com/office/drawing/2014/main" id="{955FBF66-35D9-04FC-4250-DFF903522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031" y="3825875"/>
            <a:ext cx="6877050" cy="515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97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CF181B-5638-9E48-A06C-E3A9FCB722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7031" y="2378075"/>
            <a:ext cx="8839200" cy="70866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latin typeface="+mn-lt"/>
                <a:hlinkClick r:id="rId3"/>
              </a:rPr>
              <a:t>Travel Authorization Request Form</a:t>
            </a:r>
            <a:endParaRPr lang="en-US" sz="2800" b="1" dirty="0">
              <a:latin typeface="+mn-lt"/>
            </a:endParaRPr>
          </a:p>
          <a:p>
            <a:pPr lvl="1"/>
            <a:r>
              <a:rPr lang="en-US" sz="2800" b="1" dirty="0">
                <a:latin typeface="+mn-lt"/>
                <a:hlinkClick r:id="rId3"/>
              </a:rPr>
              <a:t>cortland.edu/</a:t>
            </a:r>
            <a:r>
              <a:rPr lang="en-US" sz="2800" b="1" dirty="0" err="1">
                <a:latin typeface="+mn-lt"/>
                <a:hlinkClick r:id="rId3"/>
              </a:rPr>
              <a:t>travelauth</a:t>
            </a:r>
            <a:endParaRPr lang="en-US" sz="2800" b="1" dirty="0">
              <a:latin typeface="+mn-lt"/>
            </a:endParaRPr>
          </a:p>
          <a:p>
            <a:pPr marL="0" indent="0">
              <a:buNone/>
            </a:pPr>
            <a:endParaRPr lang="en-US" sz="2800" dirty="0">
              <a:latin typeface="+mn-lt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+mn-lt"/>
              </a:rPr>
              <a:t>Why do you need it?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+mn-lt"/>
              </a:rPr>
              <a:t>Campus authorization to travel is required for official State business, whether or not cost reimbursement will occur ($0.00).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+mn-lt"/>
              </a:rPr>
              <a:t>Provides proof that the trip was authorized and protects the employee in the event of an incident.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  <a:p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+mn-lt"/>
              </a:rPr>
              <a:t>Who needs to approve it?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+mn-lt"/>
                <a:hlinkClick r:id="rId4"/>
              </a:rPr>
              <a:t>Form Filler Approval Guide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en-US" sz="2800" dirty="0">
                <a:solidFill>
                  <a:schemeClr val="tx1"/>
                </a:solidFill>
                <a:latin typeface="+mn-lt"/>
                <a:hlinkClick r:id="rId5"/>
              </a:rPr>
              <a:t>Approval Hierarchies Chart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endParaRPr lang="en-US" sz="2800" b="1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+mn-lt"/>
                <a:hlinkClick r:id="rId6"/>
              </a:rPr>
              <a:t>How-to Video</a:t>
            </a:r>
            <a:endParaRPr lang="en-US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0207A7-FB49-7A43-A539-4308FEC829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1" dirty="0">
                <a:latin typeface="Utopia Std Black Headline" panose="02040903060506020204" charset="0"/>
              </a:rPr>
              <a:t>Travel Authorization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287FA1-7312-C73E-8428-0722A9B593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5231" y="2225675"/>
            <a:ext cx="5741545" cy="793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6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53A2D8-FD81-C0E9-DC0B-EFB4455E0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3D4CFB5-1EF8-80AF-47EF-A728C6E50C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4230" y="2759075"/>
            <a:ext cx="13258801" cy="7315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+mn-lt"/>
                <a:hlinkClick r:id="rId3"/>
              </a:rPr>
              <a:t>Form Filler Approval Guide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  <a:latin typeface="+mn-lt"/>
              </a:rPr>
              <a:t>Participant 1 = You - the form filler </a:t>
            </a:r>
            <a:r>
              <a:rPr lang="en-US" sz="2800" i="1" dirty="0">
                <a:solidFill>
                  <a:schemeClr val="tx1"/>
                </a:solidFill>
                <a:latin typeface="+mn-lt"/>
              </a:rPr>
              <a:t>(this person may also be the traveler) </a:t>
            </a:r>
          </a:p>
          <a:p>
            <a:endParaRPr lang="en-US" sz="2800" dirty="0">
              <a:solidFill>
                <a:schemeClr val="tx1"/>
              </a:solidFill>
              <a:latin typeface="+mn-lt"/>
            </a:endParaRPr>
          </a:p>
          <a:p>
            <a:r>
              <a:rPr lang="en-US" sz="2800" dirty="0">
                <a:solidFill>
                  <a:schemeClr val="tx1"/>
                </a:solidFill>
                <a:latin typeface="+mn-lt"/>
              </a:rPr>
              <a:t>Participant 2 = Traveler</a:t>
            </a:r>
          </a:p>
          <a:p>
            <a:endParaRPr lang="it-IT" sz="2800" dirty="0">
              <a:solidFill>
                <a:schemeClr val="tx1"/>
              </a:solidFill>
              <a:latin typeface="+mn-lt"/>
            </a:endParaRPr>
          </a:p>
          <a:p>
            <a:r>
              <a:rPr lang="it-IT" sz="2800" dirty="0">
                <a:solidFill>
                  <a:schemeClr val="tx1"/>
                </a:solidFill>
                <a:latin typeface="+mn-lt"/>
              </a:rPr>
              <a:t>Participant 3 = Traveler’s Immediate/Direct Supervisor</a:t>
            </a:r>
          </a:p>
          <a:p>
            <a:endParaRPr lang="fr-FR" sz="2800" dirty="0">
              <a:solidFill>
                <a:schemeClr val="tx1"/>
              </a:solidFill>
              <a:latin typeface="+mn-lt"/>
            </a:endParaRPr>
          </a:p>
          <a:p>
            <a:r>
              <a:rPr lang="fr-FR" sz="2800" dirty="0">
                <a:solidFill>
                  <a:schemeClr val="tx1"/>
                </a:solidFill>
                <a:latin typeface="+mn-lt"/>
              </a:rPr>
              <a:t>Participant 4 = Traveler’s Dean/AVP/Proxy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+mn-lt"/>
              </a:rPr>
              <a:t>Note: Adding Participant 4 is not needed if the traveler’s immediate supervisor is already the Dean/AVP (or higher) or their assigned proxy.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</a:rPr>
              <a:t>*Division of Academic Affairs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: Please check with your Dean’s AA to see if they should be added as the approver instead of the Dean. </a:t>
            </a:r>
          </a:p>
          <a:p>
            <a:endParaRPr lang="fr-FR" sz="2800" dirty="0">
              <a:solidFill>
                <a:schemeClr val="tx1"/>
              </a:solidFill>
              <a:latin typeface="+mn-lt"/>
            </a:endParaRPr>
          </a:p>
          <a:p>
            <a:r>
              <a:rPr lang="fr-FR" sz="2800" dirty="0">
                <a:solidFill>
                  <a:schemeClr val="tx1"/>
                </a:solidFill>
                <a:latin typeface="+mn-lt"/>
              </a:rPr>
              <a:t>Participant 5 = Traveler’s Provost/VP/Proxy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+mn-lt"/>
              </a:rPr>
              <a:t>Note: This is required for </a:t>
            </a:r>
            <a:r>
              <a:rPr lang="en-US" sz="2400" b="1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</a:rPr>
              <a:t>all out-of-NYS travel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, unless the traveler’s immediate supervisor is already the Provost/VP, in which Participant 5 will be left blank, and they will be added as Participant 3. </a:t>
            </a:r>
          </a:p>
          <a:p>
            <a:endParaRPr lang="en-US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0B1287-D15A-B61B-323E-B23ABF2C7F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2577" y="549276"/>
            <a:ext cx="13473103" cy="2362199"/>
          </a:xfrm>
        </p:spPr>
        <p:txBody>
          <a:bodyPr/>
          <a:lstStyle/>
          <a:p>
            <a:r>
              <a:rPr lang="en-US" sz="7200" b="1" dirty="0">
                <a:latin typeface="Utopia Std Black Headline" panose="02040903060506020204" charset="0"/>
              </a:rPr>
              <a:t>Travel Authorization – </a:t>
            </a:r>
          </a:p>
          <a:p>
            <a:r>
              <a:rPr lang="en-US" sz="7200" b="1" dirty="0">
                <a:latin typeface="Utopia Std Black Headline" panose="02040903060506020204" charset="0"/>
              </a:rPr>
              <a:t>Form Filler Approval Guide</a:t>
            </a:r>
            <a:endParaRPr lang="en-US" sz="7200" dirty="0"/>
          </a:p>
        </p:txBody>
      </p:sp>
      <p:pic>
        <p:nvPicPr>
          <p:cNvPr id="8194" name="Picture 2" descr="36+ Thousand Allowed Stamp Royalty-Free ...">
            <a:extLst>
              <a:ext uri="{FF2B5EF4-FFF2-40B4-BE49-F238E27FC236}">
                <a16:creationId xmlns:a16="http://schemas.microsoft.com/office/drawing/2014/main" id="{1A3EBCC3-CEB9-9102-D1C2-7D196EAF6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5631" y="673100"/>
            <a:ext cx="267652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20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B283B-1FCE-DA7D-933B-EE59E2575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B8F9F47-4A83-C2AD-A546-AE2AD9B4B2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4230" y="2759075"/>
            <a:ext cx="4191001" cy="762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+mn-lt"/>
                <a:hlinkClick r:id="rId3"/>
              </a:rPr>
              <a:t>Approval Hierarchies Chart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16290E-D29E-7C5B-B494-468F69394C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2577" y="549276"/>
            <a:ext cx="13473103" cy="2362199"/>
          </a:xfrm>
        </p:spPr>
        <p:txBody>
          <a:bodyPr/>
          <a:lstStyle/>
          <a:p>
            <a:r>
              <a:rPr lang="en-US" sz="7200" b="1" dirty="0">
                <a:latin typeface="Utopia Std Black Headline" panose="02040903060506020204" charset="0"/>
              </a:rPr>
              <a:t>Travel Authorization – </a:t>
            </a:r>
          </a:p>
          <a:p>
            <a:pPr lvl="1"/>
            <a:r>
              <a:rPr lang="en-US" sz="7200" b="1" spc="100" dirty="0">
                <a:solidFill>
                  <a:srgbClr val="B91000"/>
                </a:solidFill>
                <a:latin typeface="Utopia Std Black Headline" panose="02040903060506020204" charset="0"/>
              </a:rPr>
              <a:t>Approval Hierarchies</a:t>
            </a:r>
          </a:p>
        </p:txBody>
      </p:sp>
      <p:pic>
        <p:nvPicPr>
          <p:cNvPr id="8194" name="Picture 2" descr="36+ Thousand Allowed Stamp Royalty-Free ...">
            <a:extLst>
              <a:ext uri="{FF2B5EF4-FFF2-40B4-BE49-F238E27FC236}">
                <a16:creationId xmlns:a16="http://schemas.microsoft.com/office/drawing/2014/main" id="{E90E13CD-04C7-BD8A-E01A-1927D1B43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3231" y="658813"/>
            <a:ext cx="267652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C54FE3-1ED0-07AD-E673-A1451496180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8470"/>
          <a:stretch>
            <a:fillRect/>
          </a:stretch>
        </p:blipFill>
        <p:spPr>
          <a:xfrm>
            <a:off x="3348831" y="3368675"/>
            <a:ext cx="8839200" cy="6520895"/>
          </a:xfrm>
          <a:prstGeom prst="rect">
            <a:avLst/>
          </a:prstGeom>
        </p:spPr>
      </p:pic>
      <p:pic>
        <p:nvPicPr>
          <p:cNvPr id="9" name="Graphic 8" descr="Cursor with solid fill">
            <a:extLst>
              <a:ext uri="{FF2B5EF4-FFF2-40B4-BE49-F238E27FC236}">
                <a16:creationId xmlns:a16="http://schemas.microsoft.com/office/drawing/2014/main" id="{B821FF85-B833-11B8-67F2-5E5C181298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6285928">
            <a:off x="3450256" y="545130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7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7418A-0DD8-083D-1BF0-5DA11D796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B5E575-20BB-645D-52D6-0E0F19867F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4230" y="2759075"/>
            <a:ext cx="4191001" cy="762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+mn-lt"/>
                <a:hlinkClick r:id="rId3"/>
              </a:rPr>
              <a:t>Approval Hierarchies Chart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39CF15-ECE9-5CE0-D5AA-19EDC7E8E0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2577" y="549276"/>
            <a:ext cx="13473103" cy="2362199"/>
          </a:xfrm>
        </p:spPr>
        <p:txBody>
          <a:bodyPr/>
          <a:lstStyle/>
          <a:p>
            <a:r>
              <a:rPr lang="en-US" sz="7200" b="1" dirty="0">
                <a:latin typeface="Utopia Std Black Headline" panose="02040903060506020204" charset="0"/>
              </a:rPr>
              <a:t>Travel Authorization – </a:t>
            </a:r>
          </a:p>
          <a:p>
            <a:pPr lvl="1"/>
            <a:r>
              <a:rPr lang="en-US" sz="7200" b="1" spc="100" dirty="0">
                <a:solidFill>
                  <a:srgbClr val="B91000"/>
                </a:solidFill>
                <a:latin typeface="Utopia Std Black Headline" panose="02040903060506020204" charset="0"/>
              </a:rPr>
              <a:t>Approval Hierarchies</a:t>
            </a:r>
          </a:p>
        </p:txBody>
      </p:sp>
      <p:pic>
        <p:nvPicPr>
          <p:cNvPr id="8194" name="Picture 2" descr="36+ Thousand Allowed Stamp Royalty-Free ...">
            <a:extLst>
              <a:ext uri="{FF2B5EF4-FFF2-40B4-BE49-F238E27FC236}">
                <a16:creationId xmlns:a16="http://schemas.microsoft.com/office/drawing/2014/main" id="{9E21FA56-0BB8-6A86-E992-06B3E0E9C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3231" y="658813"/>
            <a:ext cx="267652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071267-3977-2786-0B1D-016E53213C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5231" y="3017008"/>
            <a:ext cx="8077200" cy="71682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84D876-19A3-A3A7-D08B-897136CC7AA1}"/>
              </a:ext>
            </a:extLst>
          </p:cNvPr>
          <p:cNvSpPr txBox="1"/>
          <p:nvPr/>
        </p:nvSpPr>
        <p:spPr>
          <a:xfrm>
            <a:off x="683401" y="3825875"/>
            <a:ext cx="4191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Example - #2</a:t>
            </a:r>
          </a:p>
          <a:p>
            <a:r>
              <a:rPr lang="en-US" sz="2800" b="1" dirty="0"/>
              <a:t>Faculty – out of NYS travel</a:t>
            </a:r>
          </a:p>
        </p:txBody>
      </p:sp>
    </p:spTree>
    <p:extLst>
      <p:ext uri="{BB962C8B-B14F-4D97-AF65-F5344CB8AC3E}">
        <p14:creationId xmlns:p14="http://schemas.microsoft.com/office/powerpoint/2010/main" val="347901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3EDE5-C463-4F6F-1DC2-18E9E20EE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680FB9-E39E-1021-266A-20084A8E2A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4230" y="2759075"/>
            <a:ext cx="4191001" cy="762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+mn-lt"/>
                <a:hlinkClick r:id="rId3"/>
              </a:rPr>
              <a:t>Approval Hierarchies Chart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8EA891-C827-EFA0-E835-2EB227A28C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2577" y="549276"/>
            <a:ext cx="13473103" cy="2362199"/>
          </a:xfrm>
        </p:spPr>
        <p:txBody>
          <a:bodyPr/>
          <a:lstStyle/>
          <a:p>
            <a:r>
              <a:rPr lang="en-US" sz="7200" b="1" dirty="0">
                <a:latin typeface="Utopia Std Black Headline" panose="02040903060506020204" charset="0"/>
              </a:rPr>
              <a:t>Travel Authorization – </a:t>
            </a:r>
          </a:p>
          <a:p>
            <a:pPr lvl="1"/>
            <a:r>
              <a:rPr lang="en-US" sz="7200" b="1" spc="100" dirty="0">
                <a:solidFill>
                  <a:srgbClr val="B91000"/>
                </a:solidFill>
                <a:latin typeface="Utopia Std Black Headline" panose="02040903060506020204" charset="0"/>
              </a:rPr>
              <a:t>Approval Hierarchies</a:t>
            </a:r>
          </a:p>
        </p:txBody>
      </p:sp>
      <p:pic>
        <p:nvPicPr>
          <p:cNvPr id="8194" name="Picture 2" descr="36+ Thousand Allowed Stamp Royalty-Free ...">
            <a:extLst>
              <a:ext uri="{FF2B5EF4-FFF2-40B4-BE49-F238E27FC236}">
                <a16:creationId xmlns:a16="http://schemas.microsoft.com/office/drawing/2014/main" id="{13EE9983-B7F0-AE65-2540-8DB7C0885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3231" y="658813"/>
            <a:ext cx="267652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66495E-4FED-CC32-D895-8117120811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3031" y="3247892"/>
            <a:ext cx="5753100" cy="69437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226FC3-9307-B83D-1E79-A20FABBE3D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6156" y="3247892"/>
            <a:ext cx="5781675" cy="695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3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DC035-C181-92CC-B4A8-9B10CF0B3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3BB68C-8580-1F95-57CA-1D6A4FDAF1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4230" y="2759075"/>
            <a:ext cx="4191001" cy="762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+mn-lt"/>
                <a:hlinkClick r:id="rId3"/>
              </a:rPr>
              <a:t>Approval Hierarchies Chart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3CCA7F5-EF1C-AC08-2CB5-BDAEB33D03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2577" y="549276"/>
            <a:ext cx="13473103" cy="2362199"/>
          </a:xfrm>
        </p:spPr>
        <p:txBody>
          <a:bodyPr/>
          <a:lstStyle/>
          <a:p>
            <a:r>
              <a:rPr lang="en-US" sz="7200" b="1" dirty="0">
                <a:latin typeface="Utopia Std Black Headline" panose="02040903060506020204" charset="0"/>
              </a:rPr>
              <a:t>Travel Authorization – </a:t>
            </a:r>
          </a:p>
          <a:p>
            <a:pPr lvl="1"/>
            <a:r>
              <a:rPr lang="en-US" sz="7200" b="1" spc="100" dirty="0">
                <a:solidFill>
                  <a:srgbClr val="B91000"/>
                </a:solidFill>
                <a:latin typeface="Utopia Std Black Headline" panose="02040903060506020204" charset="0"/>
              </a:rPr>
              <a:t>Approval Hierarchies</a:t>
            </a:r>
          </a:p>
        </p:txBody>
      </p:sp>
      <p:pic>
        <p:nvPicPr>
          <p:cNvPr id="8194" name="Picture 2" descr="36+ Thousand Allowed Stamp Royalty-Free ...">
            <a:extLst>
              <a:ext uri="{FF2B5EF4-FFF2-40B4-BE49-F238E27FC236}">
                <a16:creationId xmlns:a16="http://schemas.microsoft.com/office/drawing/2014/main" id="{5FD4E7BD-2C3A-0006-A6F7-273E15DCD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3231" y="658813"/>
            <a:ext cx="267652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FB0201F-F38F-3127-CB13-5CFA0F0D9E4E}"/>
              </a:ext>
            </a:extLst>
          </p:cNvPr>
          <p:cNvSpPr txBox="1"/>
          <p:nvPr/>
        </p:nvSpPr>
        <p:spPr>
          <a:xfrm>
            <a:off x="1520031" y="3902075"/>
            <a:ext cx="1104772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/>
              <a:t>Main Take Away</a:t>
            </a:r>
          </a:p>
          <a:p>
            <a:endParaRPr lang="en-US" sz="3600" b="1" dirty="0">
              <a:highlight>
                <a:srgbClr val="FFFF00"/>
              </a:highlight>
            </a:endParaRPr>
          </a:p>
          <a:p>
            <a:r>
              <a:rPr lang="en-US" sz="3600" dirty="0"/>
              <a:t>Most travelers require </a:t>
            </a:r>
            <a:r>
              <a:rPr lang="en-US" sz="3600" b="1" dirty="0"/>
              <a:t>at least 2 approvers</a:t>
            </a:r>
            <a:r>
              <a:rPr lang="en-US" sz="3600" dirty="0"/>
              <a:t>: the traveler’s immediate supervisor and their supervisor’s supervisor.  A 3rd approver may be needed when travel is out of NYS.  </a:t>
            </a:r>
          </a:p>
          <a:p>
            <a:endParaRPr lang="en-US" sz="3600" dirty="0"/>
          </a:p>
          <a:p>
            <a:r>
              <a:rPr lang="en-US" sz="3600" dirty="0"/>
              <a:t>Only when the traveler is a Dean/AVP or higher is only one (1) approver required. </a:t>
            </a:r>
          </a:p>
        </p:txBody>
      </p:sp>
    </p:spTree>
    <p:extLst>
      <p:ext uri="{BB962C8B-B14F-4D97-AF65-F5344CB8AC3E}">
        <p14:creationId xmlns:p14="http://schemas.microsoft.com/office/powerpoint/2010/main" val="235610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286C5-626D-2330-5A89-D22C9D0C2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DEC4568-DD4F-5843-2A9B-EEACC0BFDD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2577" y="2454275"/>
            <a:ext cx="13697654" cy="4419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+mn-lt"/>
                <a:hlinkClick r:id="rId3"/>
              </a:rPr>
              <a:t>https://www2.cortland.edu/offices/purchasing-office/travel-guidelines/#travel-advances</a:t>
            </a:r>
            <a:endParaRPr lang="en-US" sz="2800" dirty="0">
              <a:latin typeface="+mn-lt"/>
            </a:endParaRPr>
          </a:p>
          <a:p>
            <a:pPr marL="0" indent="0">
              <a:buNone/>
            </a:pPr>
            <a:endParaRPr lang="en-US" sz="2800" dirty="0">
              <a:latin typeface="+mn-lt"/>
            </a:endParaRPr>
          </a:p>
          <a:p>
            <a:r>
              <a:rPr lang="en-US" sz="2800" dirty="0">
                <a:solidFill>
                  <a:schemeClr val="tx1"/>
                </a:solidFill>
                <a:latin typeface="+mn-lt"/>
              </a:rPr>
              <a:t>To cover per diem costs of meals, lodging, and/or airfare.</a:t>
            </a:r>
          </a:p>
          <a:p>
            <a:endParaRPr lang="en-US" sz="2800" dirty="0">
              <a:solidFill>
                <a:schemeClr val="tx1"/>
              </a:solidFill>
              <a:latin typeface="+mn-lt"/>
            </a:endParaRPr>
          </a:p>
          <a:p>
            <a:r>
              <a:rPr lang="en-US" sz="2800" dirty="0">
                <a:solidFill>
                  <a:schemeClr val="tx1"/>
                </a:solidFill>
                <a:latin typeface="+mn-lt"/>
              </a:rPr>
              <a:t>Must be indicated on Travel Authorization.</a:t>
            </a:r>
          </a:p>
          <a:p>
            <a:endParaRPr lang="en-US" sz="2800" dirty="0">
              <a:solidFill>
                <a:schemeClr val="tx1"/>
              </a:solidFill>
              <a:latin typeface="+mn-lt"/>
            </a:endParaRPr>
          </a:p>
          <a:p>
            <a:r>
              <a:rPr lang="en-US" sz="2800" dirty="0">
                <a:solidFill>
                  <a:schemeClr val="tx1"/>
                </a:solidFill>
                <a:latin typeface="+mn-lt"/>
              </a:rPr>
              <a:t>Should </a:t>
            </a:r>
            <a:r>
              <a:rPr lang="en-US" sz="2800" u="sng" dirty="0">
                <a:solidFill>
                  <a:schemeClr val="tx1"/>
                </a:solidFill>
                <a:latin typeface="+mn-lt"/>
              </a:rPr>
              <a:t>not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be less than $75 or exceed funding limitations.</a:t>
            </a:r>
          </a:p>
          <a:p>
            <a:endParaRPr lang="en-US" sz="2800" dirty="0">
              <a:solidFill>
                <a:schemeClr val="tx1"/>
              </a:solidFill>
              <a:latin typeface="+mn-lt"/>
            </a:endParaRPr>
          </a:p>
          <a:p>
            <a:r>
              <a:rPr lang="en-US" sz="2800" dirty="0">
                <a:solidFill>
                  <a:schemeClr val="tx1"/>
                </a:solidFill>
                <a:latin typeface="+mn-lt"/>
              </a:rPr>
              <a:t>Issued 2 weeks prior to travel date (4 weeks for airfare).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868529-A996-C5DB-B447-5B219534B7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2577" y="549276"/>
            <a:ext cx="13473103" cy="1752599"/>
          </a:xfrm>
        </p:spPr>
        <p:txBody>
          <a:bodyPr/>
          <a:lstStyle/>
          <a:p>
            <a:r>
              <a:rPr lang="en-US" b="1" dirty="0">
                <a:latin typeface="Utopia Std Black Headline" panose="02040903060506020204" charset="0"/>
              </a:rPr>
              <a:t>Travel Advances</a:t>
            </a:r>
            <a:endParaRPr lang="en-US" dirty="0"/>
          </a:p>
        </p:txBody>
      </p:sp>
      <p:pic>
        <p:nvPicPr>
          <p:cNvPr id="7174" name="Picture 6" descr="Odoo Apps Store">
            <a:extLst>
              <a:ext uri="{FF2B5EF4-FFF2-40B4-BE49-F238E27FC236}">
                <a16:creationId xmlns:a16="http://schemas.microsoft.com/office/drawing/2014/main" id="{AFC52537-38EC-555E-2B76-238EE25FD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757" y="7178675"/>
            <a:ext cx="3412147" cy="293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21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B7C739F-2668-7040-AD5D-8DE833A2A727}" vid="{86B7AA45-884D-E142-992B-8935A3C382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Cortland-4-3</Template>
  <TotalTime>3511</TotalTime>
  <Words>2101</Words>
  <Application>Microsoft Office PowerPoint</Application>
  <PresentationFormat>Custom</PresentationFormat>
  <Paragraphs>345</Paragraphs>
  <Slides>29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Abolition</vt:lpstr>
      <vt:lpstr>Agenda</vt:lpstr>
      <vt:lpstr>Agenda-Light</vt:lpstr>
      <vt:lpstr>Arial</vt:lpstr>
      <vt:lpstr>Calibri</vt:lpstr>
      <vt:lpstr>Utopia Std</vt:lpstr>
      <vt:lpstr>Utopia Std Black Headline</vt:lpstr>
      <vt:lpstr>Utopia Std Caption</vt:lpstr>
      <vt:lpstr>Utopia Std Semibold</vt:lpstr>
      <vt:lpstr>Wingdings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Casey Avery</dc:creator>
  <cp:lastModifiedBy>Casey Avery</cp:lastModifiedBy>
  <cp:revision>55</cp:revision>
  <cp:lastPrinted>2025-06-10T20:24:05Z</cp:lastPrinted>
  <dcterms:created xsi:type="dcterms:W3CDTF">2023-08-16T18:49:13Z</dcterms:created>
  <dcterms:modified xsi:type="dcterms:W3CDTF">2025-06-11T18:01:50Z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2019-07-30T00:00:00Z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2019-07-30T00:00:00Z</vt:filetime>
  </property>
</Properties>
</file>